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8.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9.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0.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3"/>
  </p:sldMasterIdLst>
  <p:notesMasterIdLst>
    <p:notesMasterId r:id="rId51"/>
  </p:notesMasterIdLst>
  <p:handoutMasterIdLst>
    <p:handoutMasterId r:id="rId52"/>
  </p:handoutMasterIdLst>
  <p:sldIdLst>
    <p:sldId id="268" r:id="rId4"/>
    <p:sldId id="277" r:id="rId5"/>
    <p:sldId id="278" r:id="rId6"/>
    <p:sldId id="279" r:id="rId7"/>
    <p:sldId id="328" r:id="rId8"/>
    <p:sldId id="292" r:id="rId9"/>
    <p:sldId id="293" r:id="rId10"/>
    <p:sldId id="294" r:id="rId11"/>
    <p:sldId id="295" r:id="rId12"/>
    <p:sldId id="296" r:id="rId13"/>
    <p:sldId id="297" r:id="rId14"/>
    <p:sldId id="298" r:id="rId15"/>
    <p:sldId id="299" r:id="rId16"/>
    <p:sldId id="283" r:id="rId17"/>
    <p:sldId id="284" r:id="rId18"/>
    <p:sldId id="285" r:id="rId19"/>
    <p:sldId id="323" r:id="rId20"/>
    <p:sldId id="287" r:id="rId21"/>
    <p:sldId id="329" r:id="rId22"/>
    <p:sldId id="324" r:id="rId23"/>
    <p:sldId id="280" r:id="rId24"/>
    <p:sldId id="281" r:id="rId25"/>
    <p:sldId id="325" r:id="rId26"/>
    <p:sldId id="282" r:id="rId27"/>
    <p:sldId id="289" r:id="rId28"/>
    <p:sldId id="290" r:id="rId29"/>
    <p:sldId id="291" r:id="rId30"/>
    <p:sldId id="304" r:id="rId31"/>
    <p:sldId id="307" r:id="rId32"/>
    <p:sldId id="311" r:id="rId33"/>
    <p:sldId id="312" r:id="rId34"/>
    <p:sldId id="309" r:id="rId35"/>
    <p:sldId id="310" r:id="rId36"/>
    <p:sldId id="326" r:id="rId37"/>
    <p:sldId id="313" r:id="rId38"/>
    <p:sldId id="314" r:id="rId39"/>
    <p:sldId id="315" r:id="rId40"/>
    <p:sldId id="316" r:id="rId41"/>
    <p:sldId id="317" r:id="rId42"/>
    <p:sldId id="318" r:id="rId43"/>
    <p:sldId id="327" r:id="rId44"/>
    <p:sldId id="319" r:id="rId45"/>
    <p:sldId id="320" r:id="rId46"/>
    <p:sldId id="321" r:id="rId47"/>
    <p:sldId id="322" r:id="rId48"/>
    <p:sldId id="276" r:id="rId49"/>
    <p:sldId id="330"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BB899-E3FD-4388-99EA-DF1477C97D1C}" v="1" dt="2024-06-02T05:31:08.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6/11/relationships/changesInfo" Target="changesInfos/changesInfo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Jerstad" userId="089e5e34-7a35-448d-bd02-8a776366be21" providerId="ADAL" clId="{3D4BB899-E3FD-4388-99EA-DF1477C97D1C}"/>
    <pc:docChg chg="addSld modSld">
      <pc:chgData name="Katie Jerstad" userId="089e5e34-7a35-448d-bd02-8a776366be21" providerId="ADAL" clId="{3D4BB899-E3FD-4388-99EA-DF1477C97D1C}" dt="2024-06-02T05:31:08.665" v="1"/>
      <pc:docMkLst>
        <pc:docMk/>
      </pc:docMkLst>
      <pc:sldChg chg="addSp new">
        <pc:chgData name="Katie Jerstad" userId="089e5e34-7a35-448d-bd02-8a776366be21" providerId="ADAL" clId="{3D4BB899-E3FD-4388-99EA-DF1477C97D1C}" dt="2024-06-02T05:31:08.665" v="1"/>
        <pc:sldMkLst>
          <pc:docMk/>
          <pc:sldMk cId="3140475154" sldId="330"/>
        </pc:sldMkLst>
        <pc:picChg chg="add">
          <ac:chgData name="Katie Jerstad" userId="089e5e34-7a35-448d-bd02-8a776366be21" providerId="ADAL" clId="{3D4BB899-E3FD-4388-99EA-DF1477C97D1C}" dt="2024-06-02T05:31:08.665" v="1"/>
          <ac:picMkLst>
            <pc:docMk/>
            <pc:sldMk cId="3140475154" sldId="330"/>
            <ac:picMk id="2050" creationId="{290428D1-0D70-9A20-20D2-A10ECB9931A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BASE</c:v>
                </c:pt>
              </c:strCache>
            </c:strRef>
          </c:tx>
          <c:spPr>
            <a:solidFill>
              <a:schemeClr val="accent1"/>
            </a:solidFill>
            <a:ln>
              <a:noFill/>
            </a:ln>
            <a:effectLst/>
          </c:spPr>
          <c:invertIfNegative val="0"/>
          <c:dLbls>
            <c:dLbl>
              <c:idx val="0"/>
              <c:layout>
                <c:manualLayout>
                  <c:x val="-1.4322751209022492E-17"/>
                  <c:y val="-2.1187377328004887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08-4859-98FE-C788C84FCF02}"/>
                </c:ext>
              </c:extLst>
            </c:dLbl>
            <c:dLbl>
              <c:idx val="1"/>
              <c:layout>
                <c:manualLayout>
                  <c:x val="4.3749999999999997E-2"/>
                  <c:y val="-2.3835799494005293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08-4859-98FE-C788C84FCF02}"/>
                </c:ext>
              </c:extLst>
            </c:dLbl>
            <c:dLbl>
              <c:idx val="2"/>
              <c:layout>
                <c:manualLayout>
                  <c:x val="4.6875061515747919E-2"/>
                  <c:y val="-1.324200656141388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3640624999999993E-2"/>
                      <c:h val="4.6612230121610532E-2"/>
                    </c:manualLayout>
                  </c15:layout>
                </c:ext>
                <c:ext xmlns:c16="http://schemas.microsoft.com/office/drawing/2014/chart" uri="{C3380CC4-5D6E-409C-BE32-E72D297353CC}">
                  <c16:uniqueId val="{00000002-9E08-4859-98FE-C788C84FCF02}"/>
                </c:ext>
              </c:extLst>
            </c:dLbl>
            <c:dLbl>
              <c:idx val="3"/>
              <c:layout>
                <c:manualLayout>
                  <c:x val="4.6875E-2"/>
                  <c:y val="-1.589053299600369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08-4859-98FE-C788C84FCF02}"/>
                </c:ext>
              </c:extLst>
            </c:dLbl>
            <c:dLbl>
              <c:idx val="4"/>
              <c:layout>
                <c:manualLayout>
                  <c:x val="4.8437499999999883E-2"/>
                  <c:y val="-1.589053299600359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08-4859-98FE-C788C84FCF02}"/>
                </c:ext>
              </c:extLst>
            </c:dLbl>
            <c:dLbl>
              <c:idx val="5"/>
              <c:layout>
                <c:manualLayout>
                  <c:x val="4.6875E-2"/>
                  <c:y val="-1.324211083000299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08-4859-98FE-C788C84FCF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2018</c:v>
                </c:pt>
                <c:pt idx="1">
                  <c:v>2019</c:v>
                </c:pt>
                <c:pt idx="2">
                  <c:v>2020</c:v>
                </c:pt>
                <c:pt idx="3">
                  <c:v>2021</c:v>
                </c:pt>
                <c:pt idx="4">
                  <c:v>2022</c:v>
                </c:pt>
                <c:pt idx="5">
                  <c:v>2023</c:v>
                </c:pt>
              </c:numCache>
            </c:numRef>
          </c:cat>
          <c:val>
            <c:numRef>
              <c:f>Sheet1!$B$2:$B$7</c:f>
              <c:numCache>
                <c:formatCode>General</c:formatCode>
                <c:ptCount val="6"/>
                <c:pt idx="0">
                  <c:v>10</c:v>
                </c:pt>
                <c:pt idx="1">
                  <c:v>12</c:v>
                </c:pt>
                <c:pt idx="2">
                  <c:v>49</c:v>
                </c:pt>
                <c:pt idx="3">
                  <c:v>33</c:v>
                </c:pt>
                <c:pt idx="4">
                  <c:v>52</c:v>
                </c:pt>
                <c:pt idx="5">
                  <c:v>32</c:v>
                </c:pt>
              </c:numCache>
            </c:numRef>
          </c:val>
          <c:extLst>
            <c:ext xmlns:c16="http://schemas.microsoft.com/office/drawing/2014/chart" uri="{C3380CC4-5D6E-409C-BE32-E72D297353CC}">
              <c16:uniqueId val="{00000006-9E08-4859-98FE-C788C84FCF02}"/>
            </c:ext>
          </c:extLst>
        </c:ser>
        <c:ser>
          <c:idx val="1"/>
          <c:order val="1"/>
          <c:tx>
            <c:strRef>
              <c:f>Sheet1!$C$1</c:f>
              <c:strCache>
                <c:ptCount val="1"/>
                <c:pt idx="0">
                  <c:v>Marijuana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2018</c:v>
                </c:pt>
                <c:pt idx="1">
                  <c:v>2019</c:v>
                </c:pt>
                <c:pt idx="2">
                  <c:v>2020</c:v>
                </c:pt>
                <c:pt idx="3">
                  <c:v>2021</c:v>
                </c:pt>
                <c:pt idx="4">
                  <c:v>2022</c:v>
                </c:pt>
                <c:pt idx="5">
                  <c:v>2023</c:v>
                </c:pt>
              </c:numCache>
            </c:numRef>
          </c:cat>
          <c:val>
            <c:numRef>
              <c:f>Sheet1!$C$2:$C$7</c:f>
              <c:numCache>
                <c:formatCode>General</c:formatCode>
                <c:ptCount val="6"/>
                <c:pt idx="1">
                  <c:v>277</c:v>
                </c:pt>
                <c:pt idx="2">
                  <c:v>357</c:v>
                </c:pt>
                <c:pt idx="3">
                  <c:v>488</c:v>
                </c:pt>
                <c:pt idx="4">
                  <c:v>1027</c:v>
                </c:pt>
                <c:pt idx="5">
                  <c:v>1662</c:v>
                </c:pt>
              </c:numCache>
            </c:numRef>
          </c:val>
          <c:extLst>
            <c:ext xmlns:c16="http://schemas.microsoft.com/office/drawing/2014/chart" uri="{C3380CC4-5D6E-409C-BE32-E72D297353CC}">
              <c16:uniqueId val="{00000007-9E08-4859-98FE-C788C84FCF02}"/>
            </c:ext>
          </c:extLst>
        </c:ser>
        <c:dLbls>
          <c:showLegendKey val="0"/>
          <c:showVal val="0"/>
          <c:showCatName val="0"/>
          <c:showSerName val="0"/>
          <c:showPercent val="0"/>
          <c:showBubbleSize val="0"/>
        </c:dLbls>
        <c:gapWidth val="150"/>
        <c:overlap val="100"/>
        <c:axId val="1272902592"/>
        <c:axId val="1272907488"/>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numRef>
                    <c:extLst>
                      <c:ext uri="{02D57815-91ED-43cb-92C2-25804820EDAC}">
                        <c15:formulaRef>
                          <c15:sqref>Sheet1!$A$2:$A$7</c15:sqref>
                        </c15:formulaRef>
                      </c:ext>
                    </c:extLst>
                    <c:numCache>
                      <c:formatCode>General</c:formatCode>
                      <c:ptCount val="6"/>
                      <c:pt idx="0">
                        <c:v>2018</c:v>
                      </c:pt>
                      <c:pt idx="1">
                        <c:v>2019</c:v>
                      </c:pt>
                      <c:pt idx="2">
                        <c:v>2020</c:v>
                      </c:pt>
                      <c:pt idx="3">
                        <c:v>2021</c:v>
                      </c:pt>
                      <c:pt idx="4">
                        <c:v>2022</c:v>
                      </c:pt>
                      <c:pt idx="5">
                        <c:v>2023</c:v>
                      </c:pt>
                    </c:numCache>
                  </c:numRef>
                </c:cat>
                <c:val>
                  <c:numRef>
                    <c:extLst>
                      <c:ext uri="{02D57815-91ED-43cb-92C2-25804820EDAC}">
                        <c15:formulaRef>
                          <c15:sqref>Sheet1!$D$2:$D$7</c15:sqref>
                        </c15:formulaRef>
                      </c:ext>
                    </c:extLst>
                    <c:numCache>
                      <c:formatCode>General</c:formatCode>
                      <c:ptCount val="6"/>
                      <c:pt idx="0">
                        <c:v>2</c:v>
                      </c:pt>
                      <c:pt idx="1">
                        <c:v>2</c:v>
                      </c:pt>
                      <c:pt idx="2">
                        <c:v>3</c:v>
                      </c:pt>
                      <c:pt idx="3">
                        <c:v>5</c:v>
                      </c:pt>
                    </c:numCache>
                  </c:numRef>
                </c:val>
                <c:extLst>
                  <c:ext xmlns:c16="http://schemas.microsoft.com/office/drawing/2014/chart" uri="{C3380CC4-5D6E-409C-BE32-E72D297353CC}">
                    <c16:uniqueId val="{00000008-9E08-4859-98FE-C788C84FCF02}"/>
                  </c:ext>
                </c:extLst>
              </c15:ser>
            </c15:filteredBarSeries>
          </c:ext>
        </c:extLst>
      </c:barChart>
      <c:catAx>
        <c:axId val="127290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2907488"/>
        <c:crosses val="autoZero"/>
        <c:auto val="1"/>
        <c:lblAlgn val="ctr"/>
        <c:lblOffset val="100"/>
        <c:noMultiLvlLbl val="0"/>
      </c:catAx>
      <c:valAx>
        <c:axId val="1272907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2902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c:v>
                </c:pt>
              </c:strCache>
            </c:strRef>
          </c:tx>
          <c:spPr>
            <a:solidFill>
              <a:schemeClr val="accent1"/>
            </a:solidFill>
            <a:ln>
              <a:noFill/>
            </a:ln>
            <a:effectLst/>
            <a:sp3d/>
          </c:spPr>
          <c:invertIfNegative val="0"/>
          <c:dLbls>
            <c:dLbl>
              <c:idx val="0"/>
              <c:layout>
                <c:manualLayout>
                  <c:x val="1.93236714975845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93-4F92-913F-D179A874A22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Sheet1!$B$2:$B$5</c:f>
              <c:numCache>
                <c:formatCode>General</c:formatCode>
                <c:ptCount val="1"/>
                <c:pt idx="0">
                  <c:v>2532</c:v>
                </c:pt>
              </c:numCache>
            </c:numRef>
          </c:val>
          <c:extLst>
            <c:ext xmlns:c16="http://schemas.microsoft.com/office/drawing/2014/chart" uri="{C3380CC4-5D6E-409C-BE32-E72D297353CC}">
              <c16:uniqueId val="{00000001-8993-4F92-913F-D179A874A222}"/>
            </c:ext>
          </c:extLst>
        </c:ser>
        <c:ser>
          <c:idx val="1"/>
          <c:order val="1"/>
          <c:tx>
            <c:strRef>
              <c:f>Sheet1!$C$1</c:f>
              <c:strCache>
                <c:ptCount val="1"/>
                <c:pt idx="0">
                  <c:v>Successful Completion</c:v>
                </c:pt>
              </c:strCache>
            </c:strRef>
          </c:tx>
          <c:spPr>
            <a:solidFill>
              <a:schemeClr val="accent2"/>
            </a:solidFill>
            <a:ln>
              <a:noFill/>
            </a:ln>
            <a:effectLst/>
            <a:sp3d/>
          </c:spPr>
          <c:invertIfNegative val="0"/>
          <c:dLbls>
            <c:dLbl>
              <c:idx val="0"/>
              <c:layout>
                <c:manualLayout>
                  <c:x val="1.570048309178744E-2"/>
                  <c:y val="-3.5023709948526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93-4F92-913F-D179A874A22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Sheet1!$C$2:$C$5</c:f>
              <c:numCache>
                <c:formatCode>General</c:formatCode>
                <c:ptCount val="1"/>
                <c:pt idx="0">
                  <c:v>1651</c:v>
                </c:pt>
              </c:numCache>
            </c:numRef>
          </c:val>
          <c:extLst>
            <c:ext xmlns:c16="http://schemas.microsoft.com/office/drawing/2014/chart" uri="{C3380CC4-5D6E-409C-BE32-E72D297353CC}">
              <c16:uniqueId val="{00000003-8993-4F92-913F-D179A874A222}"/>
            </c:ext>
          </c:extLst>
        </c:ser>
        <c:ser>
          <c:idx val="2"/>
          <c:order val="2"/>
          <c:tx>
            <c:strRef>
              <c:f>Sheet1!$D$1</c:f>
              <c:strCache>
                <c:ptCount val="1"/>
                <c:pt idx="0">
                  <c:v>Still in Program</c:v>
                </c:pt>
              </c:strCache>
            </c:strRef>
          </c:tx>
          <c:spPr>
            <a:solidFill>
              <a:schemeClr val="accent3"/>
            </a:solidFill>
            <a:ln>
              <a:noFill/>
            </a:ln>
            <a:effectLst/>
            <a:sp3d/>
          </c:spPr>
          <c:invertIfNegative val="0"/>
          <c:dLbls>
            <c:dLbl>
              <c:idx val="0"/>
              <c:layout>
                <c:manualLayout>
                  <c:x val="1.8115942028985508E-2"/>
                  <c:y val="-8.7559274871315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93-4F92-913F-D179A874A22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Sheet1!$D$2:$D$5</c:f>
              <c:numCache>
                <c:formatCode>General</c:formatCode>
                <c:ptCount val="1"/>
                <c:pt idx="0">
                  <c:v>379</c:v>
                </c:pt>
              </c:numCache>
            </c:numRef>
          </c:val>
          <c:extLst>
            <c:ext xmlns:c16="http://schemas.microsoft.com/office/drawing/2014/chart" uri="{C3380CC4-5D6E-409C-BE32-E72D297353CC}">
              <c16:uniqueId val="{00000005-8993-4F92-913F-D179A874A222}"/>
            </c:ext>
          </c:extLst>
        </c:ser>
        <c:ser>
          <c:idx val="3"/>
          <c:order val="3"/>
          <c:tx>
            <c:strRef>
              <c:f>Sheet1!$E$1</c:f>
              <c:strCache>
                <c:ptCount val="1"/>
                <c:pt idx="0">
                  <c:v>Unsuccessful</c:v>
                </c:pt>
              </c:strCache>
            </c:strRef>
          </c:tx>
          <c:spPr>
            <a:solidFill>
              <a:schemeClr val="accent4"/>
            </a:solidFill>
            <a:ln>
              <a:noFill/>
            </a:ln>
            <a:effectLst/>
            <a:sp3d/>
          </c:spPr>
          <c:invertIfNegative val="0"/>
          <c:dLbls>
            <c:dLbl>
              <c:idx val="0"/>
              <c:layout>
                <c:manualLayout>
                  <c:x val="1.570048309178744E-2"/>
                  <c:y val="-1.7511854974263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93-4F92-913F-D179A874A22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Sheet1!$E$2:$E$5</c:f>
              <c:numCache>
                <c:formatCode>General</c:formatCode>
                <c:ptCount val="1"/>
                <c:pt idx="0">
                  <c:v>497</c:v>
                </c:pt>
              </c:numCache>
            </c:numRef>
          </c:val>
          <c:extLst>
            <c:ext xmlns:c16="http://schemas.microsoft.com/office/drawing/2014/chart" uri="{C3380CC4-5D6E-409C-BE32-E72D297353CC}">
              <c16:uniqueId val="{00000007-8993-4F92-913F-D179A874A222}"/>
            </c:ext>
          </c:extLst>
        </c:ser>
        <c:dLbls>
          <c:showLegendKey val="0"/>
          <c:showVal val="1"/>
          <c:showCatName val="0"/>
          <c:showSerName val="0"/>
          <c:showPercent val="0"/>
          <c:showBubbleSize val="0"/>
        </c:dLbls>
        <c:gapWidth val="150"/>
        <c:shape val="box"/>
        <c:axId val="1310057744"/>
        <c:axId val="1310050128"/>
        <c:axId val="0"/>
      </c:bar3DChart>
      <c:catAx>
        <c:axId val="1310057744"/>
        <c:scaling>
          <c:orientation val="minMax"/>
        </c:scaling>
        <c:delete val="1"/>
        <c:axPos val="l"/>
        <c:numFmt formatCode="General" sourceLinked="1"/>
        <c:majorTickMark val="none"/>
        <c:minorTickMark val="none"/>
        <c:tickLblPos val="nextTo"/>
        <c:crossAx val="1310050128"/>
        <c:crosses val="autoZero"/>
        <c:auto val="1"/>
        <c:lblAlgn val="ctr"/>
        <c:lblOffset val="100"/>
        <c:noMultiLvlLbl val="0"/>
      </c:catAx>
      <c:valAx>
        <c:axId val="131005012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05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c:v>
                </c:pt>
              </c:strCache>
            </c:strRef>
          </c:tx>
          <c:spPr>
            <a:solidFill>
              <a:schemeClr val="accent1"/>
            </a:solidFill>
            <a:ln>
              <a:noFill/>
            </a:ln>
            <a:effectLst/>
            <a:sp3d/>
          </c:spPr>
          <c:invertIfNegative val="0"/>
          <c:dLbls>
            <c:dLbl>
              <c:idx val="0"/>
              <c:layout>
                <c:manualLayout>
                  <c:x val="2.0531400966183576E-2"/>
                  <c:y val="-5.83728499142102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8C-4674-A647-8FD5D96CCF1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Sheet1!$B$2:$B$5</c:f>
              <c:numCache>
                <c:formatCode>General</c:formatCode>
                <c:ptCount val="1"/>
                <c:pt idx="0">
                  <c:v>2532</c:v>
                </c:pt>
              </c:numCache>
            </c:numRef>
          </c:val>
          <c:extLst>
            <c:ext xmlns:c16="http://schemas.microsoft.com/office/drawing/2014/chart" uri="{C3380CC4-5D6E-409C-BE32-E72D297353CC}">
              <c16:uniqueId val="{00000001-718C-4674-A647-8FD5D96CCF17}"/>
            </c:ext>
          </c:extLst>
        </c:ser>
        <c:ser>
          <c:idx val="1"/>
          <c:order val="1"/>
          <c:tx>
            <c:strRef>
              <c:f>Sheet1!$C$1</c:f>
              <c:strCache>
                <c:ptCount val="1"/>
                <c:pt idx="0">
                  <c:v>Successful Completion</c:v>
                </c:pt>
              </c:strCache>
            </c:strRef>
          </c:tx>
          <c:spPr>
            <a:solidFill>
              <a:schemeClr val="accent2"/>
            </a:solidFill>
            <a:ln>
              <a:noFill/>
            </a:ln>
            <a:effectLst/>
            <a:sp3d/>
          </c:spPr>
          <c:invertIfNegative val="0"/>
          <c:dLbls>
            <c:dLbl>
              <c:idx val="0"/>
              <c:layout>
                <c:manualLayout>
                  <c:x val="1.6908212560386385E-2"/>
                  <c:y val="-1.7511854974263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8C-4674-A647-8FD5D96CCF1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Sheet1!$C$2:$C$5</c:f>
              <c:numCache>
                <c:formatCode>General</c:formatCode>
                <c:ptCount val="1"/>
                <c:pt idx="0">
                  <c:v>1651</c:v>
                </c:pt>
              </c:numCache>
            </c:numRef>
          </c:val>
          <c:extLst>
            <c:ext xmlns:c16="http://schemas.microsoft.com/office/drawing/2014/chart" uri="{C3380CC4-5D6E-409C-BE32-E72D297353CC}">
              <c16:uniqueId val="{00000003-718C-4674-A647-8FD5D96CCF17}"/>
            </c:ext>
          </c:extLst>
        </c:ser>
        <c:ser>
          <c:idx val="2"/>
          <c:order val="2"/>
          <c:tx>
            <c:strRef>
              <c:f>Sheet1!$D$1</c:f>
              <c:strCache>
                <c:ptCount val="1"/>
                <c:pt idx="0">
                  <c:v>Still in Program</c:v>
                </c:pt>
              </c:strCache>
            </c:strRef>
          </c:tx>
          <c:spPr>
            <a:solidFill>
              <a:schemeClr val="accent3"/>
            </a:solidFill>
            <a:ln>
              <a:noFill/>
            </a:ln>
            <a:effectLst/>
            <a:sp3d/>
          </c:spPr>
          <c:invertIfNegative val="0"/>
          <c:dLbls>
            <c:dLbl>
              <c:idx val="0"/>
              <c:layout>
                <c:manualLayout>
                  <c:x val="2.2946859903381644E-2"/>
                  <c:y val="-1.1674569982842059E-2"/>
                </c:manualLayout>
              </c:layout>
              <c:tx>
                <c:rich>
                  <a:bodyPr/>
                  <a:lstStyle/>
                  <a:p>
                    <a:fld id="{64D09310-9FA1-4987-AF27-B646D7B4339E}" type="VALUE">
                      <a:rPr lang="en-US" sz="1800"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18C-4674-A647-8FD5D96CCF1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Sheet1!$D$2:$D$5</c:f>
              <c:numCache>
                <c:formatCode>General</c:formatCode>
                <c:ptCount val="1"/>
                <c:pt idx="0">
                  <c:v>379</c:v>
                </c:pt>
              </c:numCache>
            </c:numRef>
          </c:val>
          <c:extLst>
            <c:ext xmlns:c16="http://schemas.microsoft.com/office/drawing/2014/chart" uri="{C3380CC4-5D6E-409C-BE32-E72D297353CC}">
              <c16:uniqueId val="{00000005-718C-4674-A647-8FD5D96CCF17}"/>
            </c:ext>
          </c:extLst>
        </c:ser>
        <c:ser>
          <c:idx val="3"/>
          <c:order val="3"/>
          <c:tx>
            <c:strRef>
              <c:f>Sheet1!$E$1</c:f>
              <c:strCache>
                <c:ptCount val="1"/>
                <c:pt idx="0">
                  <c:v>Unsuccessful</c:v>
                </c:pt>
              </c:strCache>
            </c:strRef>
          </c:tx>
          <c:spPr>
            <a:solidFill>
              <a:schemeClr val="accent4"/>
            </a:solidFill>
            <a:ln>
              <a:noFill/>
            </a:ln>
            <a:effectLst/>
            <a:sp3d/>
          </c:spPr>
          <c:invertIfNegative val="0"/>
          <c:dLbls>
            <c:dLbl>
              <c:idx val="0"/>
              <c:layout>
                <c:manualLayout>
                  <c:x val="1.6908212560386472E-2"/>
                  <c:y val="-2.67539138138510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8C-4674-A647-8FD5D96CCF1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Sheet1!$E$2:$E$5</c:f>
              <c:numCache>
                <c:formatCode>General</c:formatCode>
                <c:ptCount val="1"/>
                <c:pt idx="0">
                  <c:v>497</c:v>
                </c:pt>
              </c:numCache>
            </c:numRef>
          </c:val>
          <c:extLst>
            <c:ext xmlns:c16="http://schemas.microsoft.com/office/drawing/2014/chart" uri="{C3380CC4-5D6E-409C-BE32-E72D297353CC}">
              <c16:uniqueId val="{00000007-718C-4674-A647-8FD5D96CCF17}"/>
            </c:ext>
          </c:extLst>
        </c:ser>
        <c:dLbls>
          <c:showLegendKey val="0"/>
          <c:showVal val="1"/>
          <c:showCatName val="0"/>
          <c:showSerName val="0"/>
          <c:showPercent val="0"/>
          <c:showBubbleSize val="0"/>
        </c:dLbls>
        <c:gapWidth val="150"/>
        <c:shape val="box"/>
        <c:axId val="1310053392"/>
        <c:axId val="1310055024"/>
        <c:axId val="0"/>
      </c:bar3DChart>
      <c:catAx>
        <c:axId val="1310053392"/>
        <c:scaling>
          <c:orientation val="minMax"/>
        </c:scaling>
        <c:delete val="1"/>
        <c:axPos val="l"/>
        <c:numFmt formatCode="General" sourceLinked="1"/>
        <c:majorTickMark val="none"/>
        <c:minorTickMark val="none"/>
        <c:tickLblPos val="nextTo"/>
        <c:crossAx val="1310055024"/>
        <c:crosses val="autoZero"/>
        <c:auto val="1"/>
        <c:lblAlgn val="ctr"/>
        <c:lblOffset val="100"/>
        <c:noMultiLvlLbl val="0"/>
      </c:catAx>
      <c:valAx>
        <c:axId val="131005502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05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c:v>
                </c:pt>
              </c:strCache>
            </c:strRef>
          </c:tx>
          <c:spPr>
            <a:solidFill>
              <a:schemeClr val="accent1"/>
            </a:solidFill>
            <a:ln>
              <a:noFill/>
            </a:ln>
            <a:effectLst/>
            <a:sp3d/>
          </c:spPr>
          <c:invertIfNegative val="0"/>
          <c:dLbls>
            <c:dLbl>
              <c:idx val="0"/>
              <c:layout>
                <c:manualLayout>
                  <c:x val="1.8115942028985508E-2"/>
                  <c:y val="-1.4593212478552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A5-496B-ABC9-F78F6D7676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Sheet1!$B$2:$B$5</c:f>
              <c:numCache>
                <c:formatCode>General</c:formatCode>
                <c:ptCount val="1"/>
                <c:pt idx="0">
                  <c:v>1115</c:v>
                </c:pt>
              </c:numCache>
            </c:numRef>
          </c:val>
          <c:extLst>
            <c:ext xmlns:c16="http://schemas.microsoft.com/office/drawing/2014/chart" uri="{C3380CC4-5D6E-409C-BE32-E72D297353CC}">
              <c16:uniqueId val="{00000001-7AA5-496B-ABC9-F78F6D767605}"/>
            </c:ext>
          </c:extLst>
        </c:ser>
        <c:ser>
          <c:idx val="1"/>
          <c:order val="1"/>
          <c:tx>
            <c:strRef>
              <c:f>Sheet1!$C$1</c:f>
              <c:strCache>
                <c:ptCount val="1"/>
                <c:pt idx="0">
                  <c:v>Successful Completion</c:v>
                </c:pt>
              </c:strCache>
            </c:strRef>
          </c:tx>
          <c:spPr>
            <a:solidFill>
              <a:schemeClr val="accent2"/>
            </a:solidFill>
            <a:ln>
              <a:noFill/>
            </a:ln>
            <a:effectLst/>
            <a:sp3d/>
          </c:spPr>
          <c:invertIfNegative val="0"/>
          <c:dLbls>
            <c:dLbl>
              <c:idx val="0"/>
              <c:layout>
                <c:manualLayout>
                  <c:x val="1.690821256038638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A5-496B-ABC9-F78F6D7676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Sheet1!$C$2:$C$5</c:f>
              <c:numCache>
                <c:formatCode>General</c:formatCode>
                <c:ptCount val="1"/>
                <c:pt idx="0">
                  <c:v>765</c:v>
                </c:pt>
              </c:numCache>
            </c:numRef>
          </c:val>
          <c:extLst>
            <c:ext xmlns:c16="http://schemas.microsoft.com/office/drawing/2014/chart" uri="{C3380CC4-5D6E-409C-BE32-E72D297353CC}">
              <c16:uniqueId val="{00000003-7AA5-496B-ABC9-F78F6D767605}"/>
            </c:ext>
          </c:extLst>
        </c:ser>
        <c:ser>
          <c:idx val="2"/>
          <c:order val="2"/>
          <c:tx>
            <c:strRef>
              <c:f>Sheet1!$D$1</c:f>
              <c:strCache>
                <c:ptCount val="1"/>
                <c:pt idx="0">
                  <c:v>Still in Program</c:v>
                </c:pt>
              </c:strCache>
            </c:strRef>
          </c:tx>
          <c:spPr>
            <a:solidFill>
              <a:schemeClr val="accent3"/>
            </a:solidFill>
            <a:ln>
              <a:noFill/>
            </a:ln>
            <a:effectLst/>
            <a:sp3d/>
          </c:spPr>
          <c:invertIfNegative val="0"/>
          <c:dLbls>
            <c:dLbl>
              <c:idx val="0"/>
              <c:layout>
                <c:manualLayout>
                  <c:x val="1.8115942028985508E-2"/>
                  <c:y val="-1.1674569982842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A5-496B-ABC9-F78F6D7676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Sheet1!$D$2:$D$5</c:f>
              <c:numCache>
                <c:formatCode>General</c:formatCode>
                <c:ptCount val="1"/>
                <c:pt idx="0">
                  <c:v>140</c:v>
                </c:pt>
              </c:numCache>
            </c:numRef>
          </c:val>
          <c:extLst>
            <c:ext xmlns:c16="http://schemas.microsoft.com/office/drawing/2014/chart" uri="{C3380CC4-5D6E-409C-BE32-E72D297353CC}">
              <c16:uniqueId val="{00000005-7AA5-496B-ABC9-F78F6D767605}"/>
            </c:ext>
          </c:extLst>
        </c:ser>
        <c:ser>
          <c:idx val="3"/>
          <c:order val="3"/>
          <c:tx>
            <c:strRef>
              <c:f>Sheet1!$E$1</c:f>
              <c:strCache>
                <c:ptCount val="1"/>
                <c:pt idx="0">
                  <c:v>Unsuccessful</c:v>
                </c:pt>
              </c:strCache>
            </c:strRef>
          </c:tx>
          <c:spPr>
            <a:solidFill>
              <a:schemeClr val="accent4"/>
            </a:solidFill>
            <a:ln>
              <a:noFill/>
            </a:ln>
            <a:effectLst/>
            <a:sp3d/>
          </c:spPr>
          <c:invertIfNegative val="0"/>
          <c:dLbls>
            <c:dLbl>
              <c:idx val="0"/>
              <c:layout>
                <c:manualLayout>
                  <c:x val="1.8115942028985508E-2"/>
                  <c:y val="-8.75592748713157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A5-496B-ABC9-F78F6D7676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Sheet1!$E$2:$E$5</c:f>
              <c:numCache>
                <c:formatCode>General</c:formatCode>
                <c:ptCount val="1"/>
                <c:pt idx="0">
                  <c:v>210</c:v>
                </c:pt>
              </c:numCache>
            </c:numRef>
          </c:val>
          <c:extLst>
            <c:ext xmlns:c16="http://schemas.microsoft.com/office/drawing/2014/chart" uri="{C3380CC4-5D6E-409C-BE32-E72D297353CC}">
              <c16:uniqueId val="{00000007-7AA5-496B-ABC9-F78F6D767605}"/>
            </c:ext>
          </c:extLst>
        </c:ser>
        <c:dLbls>
          <c:showLegendKey val="0"/>
          <c:showVal val="1"/>
          <c:showCatName val="0"/>
          <c:showSerName val="0"/>
          <c:showPercent val="0"/>
          <c:showBubbleSize val="0"/>
        </c:dLbls>
        <c:gapWidth val="150"/>
        <c:shape val="box"/>
        <c:axId val="1310059376"/>
        <c:axId val="1310059920"/>
        <c:axId val="0"/>
      </c:bar3DChart>
      <c:catAx>
        <c:axId val="1310059376"/>
        <c:scaling>
          <c:orientation val="minMax"/>
        </c:scaling>
        <c:delete val="1"/>
        <c:axPos val="l"/>
        <c:numFmt formatCode="General" sourceLinked="1"/>
        <c:majorTickMark val="none"/>
        <c:minorTickMark val="none"/>
        <c:tickLblPos val="nextTo"/>
        <c:crossAx val="1310059920"/>
        <c:crosses val="autoZero"/>
        <c:auto val="1"/>
        <c:lblAlgn val="ctr"/>
        <c:lblOffset val="100"/>
        <c:noMultiLvlLbl val="0"/>
      </c:catAx>
      <c:valAx>
        <c:axId val="131005992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059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c:v>
                </c:pt>
              </c:strCache>
            </c:strRef>
          </c:tx>
          <c:spPr>
            <a:solidFill>
              <a:schemeClr val="accent1"/>
            </a:solidFill>
            <a:ln>
              <a:noFill/>
            </a:ln>
            <a:effectLst/>
            <a:sp3d/>
          </c:spPr>
          <c:invertIfNegative val="0"/>
          <c:dLbls>
            <c:dLbl>
              <c:idx val="0"/>
              <c:layout>
                <c:manualLayout>
                  <c:x val="2.2946859903381644E-2"/>
                  <c:y val="-2.0430497469973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6D-40F2-A763-3C3AE8A59D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Sheet1!$B$2:$B$5</c:f>
              <c:numCache>
                <c:formatCode>General</c:formatCode>
                <c:ptCount val="1"/>
                <c:pt idx="0">
                  <c:v>1115</c:v>
                </c:pt>
              </c:numCache>
            </c:numRef>
          </c:val>
          <c:extLst>
            <c:ext xmlns:c16="http://schemas.microsoft.com/office/drawing/2014/chart" uri="{C3380CC4-5D6E-409C-BE32-E72D297353CC}">
              <c16:uniqueId val="{00000001-D26D-40F2-A763-3C3AE8A59D9E}"/>
            </c:ext>
          </c:extLst>
        </c:ser>
        <c:ser>
          <c:idx val="1"/>
          <c:order val="1"/>
          <c:tx>
            <c:strRef>
              <c:f>Sheet1!$C$1</c:f>
              <c:strCache>
                <c:ptCount val="1"/>
                <c:pt idx="0">
                  <c:v>Successful Completion</c:v>
                </c:pt>
              </c:strCache>
            </c:strRef>
          </c:tx>
          <c:spPr>
            <a:solidFill>
              <a:schemeClr val="accent2"/>
            </a:solidFill>
            <a:ln>
              <a:noFill/>
            </a:ln>
            <a:effectLst/>
            <a:sp3d/>
          </c:spPr>
          <c:invertIfNegative val="0"/>
          <c:dLbls>
            <c:dLbl>
              <c:idx val="0"/>
              <c:layout>
                <c:manualLayout>
                  <c:x val="2.1739130434782608E-2"/>
                  <c:y val="-1.1674569982842059E-2"/>
                </c:manualLayout>
              </c:layout>
              <c:tx>
                <c:rich>
                  <a:bodyPr/>
                  <a:lstStyle/>
                  <a:p>
                    <a:fld id="{771A2EC9-D3BC-4ADB-B859-C83624EF84C1}" type="VALUE">
                      <a:rPr lang="en-US" sz="1800"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6D-40F2-A763-3C3AE8A59D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Sheet1!$C$2:$C$5</c:f>
              <c:numCache>
                <c:formatCode>General</c:formatCode>
                <c:ptCount val="1"/>
                <c:pt idx="0">
                  <c:v>765</c:v>
                </c:pt>
              </c:numCache>
            </c:numRef>
          </c:val>
          <c:extLst>
            <c:ext xmlns:c16="http://schemas.microsoft.com/office/drawing/2014/chart" uri="{C3380CC4-5D6E-409C-BE32-E72D297353CC}">
              <c16:uniqueId val="{00000003-D26D-40F2-A763-3C3AE8A59D9E}"/>
            </c:ext>
          </c:extLst>
        </c:ser>
        <c:ser>
          <c:idx val="2"/>
          <c:order val="2"/>
          <c:tx>
            <c:strRef>
              <c:f>Sheet1!$D$1</c:f>
              <c:strCache>
                <c:ptCount val="1"/>
                <c:pt idx="0">
                  <c:v>Still in Program</c:v>
                </c:pt>
              </c:strCache>
            </c:strRef>
          </c:tx>
          <c:spPr>
            <a:solidFill>
              <a:schemeClr val="accent3"/>
            </a:solidFill>
            <a:ln>
              <a:noFill/>
            </a:ln>
            <a:effectLst/>
            <a:sp3d/>
          </c:spPr>
          <c:invertIfNegative val="0"/>
          <c:dLbls>
            <c:dLbl>
              <c:idx val="0"/>
              <c:layout>
                <c:manualLayout>
                  <c:x val="2.1739130434782608E-2"/>
                  <c:y val="-8.7559274871315436E-3"/>
                </c:manualLayout>
              </c:layout>
              <c:tx>
                <c:rich>
                  <a:bodyPr/>
                  <a:lstStyle/>
                  <a:p>
                    <a:fld id="{225303EB-5B08-4425-9DA9-CBAC7CE5E1D7}" type="VALUE">
                      <a:rPr lang="en-US" sz="1800"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26D-40F2-A763-3C3AE8A59D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Sheet1!$D$2:$D$5</c:f>
              <c:numCache>
                <c:formatCode>General</c:formatCode>
                <c:ptCount val="1"/>
                <c:pt idx="0">
                  <c:v>140</c:v>
                </c:pt>
              </c:numCache>
            </c:numRef>
          </c:val>
          <c:extLst>
            <c:ext xmlns:c16="http://schemas.microsoft.com/office/drawing/2014/chart" uri="{C3380CC4-5D6E-409C-BE32-E72D297353CC}">
              <c16:uniqueId val="{00000005-D26D-40F2-A763-3C3AE8A59D9E}"/>
            </c:ext>
          </c:extLst>
        </c:ser>
        <c:ser>
          <c:idx val="3"/>
          <c:order val="3"/>
          <c:tx>
            <c:strRef>
              <c:f>Sheet1!$E$1</c:f>
              <c:strCache>
                <c:ptCount val="1"/>
                <c:pt idx="0">
                  <c:v>Unsuccessful</c:v>
                </c:pt>
              </c:strCache>
            </c:strRef>
          </c:tx>
          <c:spPr>
            <a:solidFill>
              <a:schemeClr val="accent4"/>
            </a:solidFill>
            <a:ln>
              <a:noFill/>
            </a:ln>
            <a:effectLst/>
            <a:sp3d/>
          </c:spPr>
          <c:invertIfNegative val="0"/>
          <c:dLbls>
            <c:dLbl>
              <c:idx val="0"/>
              <c:layout>
                <c:manualLayout>
                  <c:x val="1.8115942028985508E-2"/>
                  <c:y val="-8.75592748713157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6D-40F2-A763-3C3AE8A59D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Sheet1!$E$2:$E$5</c:f>
              <c:numCache>
                <c:formatCode>General</c:formatCode>
                <c:ptCount val="1"/>
                <c:pt idx="0">
                  <c:v>210</c:v>
                </c:pt>
              </c:numCache>
            </c:numRef>
          </c:val>
          <c:extLst>
            <c:ext xmlns:c16="http://schemas.microsoft.com/office/drawing/2014/chart" uri="{C3380CC4-5D6E-409C-BE32-E72D297353CC}">
              <c16:uniqueId val="{00000007-D26D-40F2-A763-3C3AE8A59D9E}"/>
            </c:ext>
          </c:extLst>
        </c:ser>
        <c:dLbls>
          <c:showLegendKey val="0"/>
          <c:showVal val="1"/>
          <c:showCatName val="0"/>
          <c:showSerName val="0"/>
          <c:showPercent val="0"/>
          <c:showBubbleSize val="0"/>
        </c:dLbls>
        <c:gapWidth val="150"/>
        <c:shape val="box"/>
        <c:axId val="1310058288"/>
        <c:axId val="1310060464"/>
        <c:axId val="0"/>
      </c:bar3DChart>
      <c:catAx>
        <c:axId val="1310058288"/>
        <c:scaling>
          <c:orientation val="minMax"/>
        </c:scaling>
        <c:delete val="1"/>
        <c:axPos val="l"/>
        <c:numFmt formatCode="General" sourceLinked="1"/>
        <c:majorTickMark val="none"/>
        <c:minorTickMark val="none"/>
        <c:tickLblPos val="nextTo"/>
        <c:crossAx val="1310060464"/>
        <c:crosses val="autoZero"/>
        <c:auto val="1"/>
        <c:lblAlgn val="ctr"/>
        <c:lblOffset val="100"/>
        <c:noMultiLvlLbl val="0"/>
      </c:catAx>
      <c:valAx>
        <c:axId val="131006046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058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all" baseline="0">
                <a:solidFill>
                  <a:schemeClr val="lt1"/>
                </a:solidFill>
                <a:latin typeface="+mn-lt"/>
                <a:ea typeface="+mn-ea"/>
                <a:cs typeface="+mn-cs"/>
              </a:defRPr>
            </a:pPr>
            <a:r>
              <a:rPr lang="en-US" dirty="0"/>
              <a:t>Pre-Arrest</a:t>
            </a:r>
            <a:r>
              <a:rPr lang="en-US" baseline="0" dirty="0"/>
              <a:t> Diversions </a:t>
            </a:r>
          </a:p>
          <a:p>
            <a:pPr>
              <a:defRPr/>
            </a:pPr>
            <a:r>
              <a:rPr lang="en-US" baseline="0" dirty="0"/>
              <a:t>And New</a:t>
            </a:r>
            <a:r>
              <a:rPr lang="en-US" dirty="0"/>
              <a:t> Referrals</a:t>
            </a:r>
          </a:p>
        </c:rich>
      </c:tx>
      <c:layout>
        <c:manualLayout>
          <c:xMode val="edge"/>
          <c:yMode val="edge"/>
          <c:x val="0.2029783219661552"/>
          <c:y val="2.3975272464524418E-2"/>
        </c:manualLayout>
      </c:layout>
      <c:overlay val="0"/>
      <c:spPr>
        <a:noFill/>
        <a:ln>
          <a:noFill/>
        </a:ln>
        <a:effectLst/>
      </c:spPr>
      <c:txPr>
        <a:bodyPr rot="0" spcFirstLastPara="1" vertOverflow="ellipsis" vert="horz" wrap="square" anchor="ctr" anchorCtr="1"/>
        <a:lstStyle/>
        <a:p>
          <a:pPr>
            <a:defRPr sz="22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Pre-arrest </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Sheet1!$A$2:$A$9</c:f>
              <c:numCache>
                <c:formatCode>General</c:formatCode>
                <c:ptCount val="8"/>
                <c:pt idx="0">
                  <c:v>2017</c:v>
                </c:pt>
                <c:pt idx="1">
                  <c:v>2018</c:v>
                </c:pt>
                <c:pt idx="2">
                  <c:v>2019</c:v>
                </c:pt>
                <c:pt idx="3">
                  <c:v>2020</c:v>
                </c:pt>
                <c:pt idx="4">
                  <c:v>2021</c:v>
                </c:pt>
                <c:pt idx="5">
                  <c:v>2022</c:v>
                </c:pt>
                <c:pt idx="6">
                  <c:v>2023</c:v>
                </c:pt>
              </c:numCache>
            </c:numRef>
          </c:cat>
          <c:val>
            <c:numRef>
              <c:f>Sheet1!$B$2:$B$9</c:f>
              <c:numCache>
                <c:formatCode>General</c:formatCode>
                <c:ptCount val="8"/>
                <c:pt idx="1">
                  <c:v>10</c:v>
                </c:pt>
                <c:pt idx="2">
                  <c:v>289</c:v>
                </c:pt>
                <c:pt idx="3">
                  <c:v>406</c:v>
                </c:pt>
                <c:pt idx="4">
                  <c:v>521</c:v>
                </c:pt>
                <c:pt idx="5">
                  <c:v>1079</c:v>
                </c:pt>
                <c:pt idx="6">
                  <c:v>1694</c:v>
                </c:pt>
              </c:numCache>
            </c:numRef>
          </c:val>
          <c:extLst>
            <c:ext xmlns:c16="http://schemas.microsoft.com/office/drawing/2014/chart" uri="{C3380CC4-5D6E-409C-BE32-E72D297353CC}">
              <c16:uniqueId val="{00000000-16E3-4968-89AE-077819D9CAD0}"/>
            </c:ext>
          </c:extLst>
        </c:ser>
        <c:ser>
          <c:idx val="1"/>
          <c:order val="1"/>
          <c:tx>
            <c:strRef>
              <c:f>Sheet1!$C$1</c:f>
              <c:strCache>
                <c:ptCount val="1"/>
                <c:pt idx="0">
                  <c:v>New Referrals</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Sheet1!$A$2:$A$9</c:f>
              <c:numCache>
                <c:formatCode>General</c:formatCode>
                <c:ptCount val="8"/>
                <c:pt idx="0">
                  <c:v>2017</c:v>
                </c:pt>
                <c:pt idx="1">
                  <c:v>2018</c:v>
                </c:pt>
                <c:pt idx="2">
                  <c:v>2019</c:v>
                </c:pt>
                <c:pt idx="3">
                  <c:v>2020</c:v>
                </c:pt>
                <c:pt idx="4">
                  <c:v>2021</c:v>
                </c:pt>
                <c:pt idx="5">
                  <c:v>2022</c:v>
                </c:pt>
                <c:pt idx="6">
                  <c:v>2023</c:v>
                </c:pt>
              </c:numCache>
            </c:numRef>
          </c:cat>
          <c:val>
            <c:numRef>
              <c:f>Sheet1!$C$2:$C$9</c:f>
              <c:numCache>
                <c:formatCode>General</c:formatCode>
                <c:ptCount val="8"/>
                <c:pt idx="0">
                  <c:v>6165</c:v>
                </c:pt>
                <c:pt idx="1">
                  <c:v>6817</c:v>
                </c:pt>
                <c:pt idx="2">
                  <c:v>6150</c:v>
                </c:pt>
                <c:pt idx="3">
                  <c:v>3416</c:v>
                </c:pt>
                <c:pt idx="4">
                  <c:v>3402</c:v>
                </c:pt>
                <c:pt idx="5">
                  <c:v>4506</c:v>
                </c:pt>
                <c:pt idx="6">
                  <c:v>5701</c:v>
                </c:pt>
              </c:numCache>
            </c:numRef>
          </c:val>
          <c:extLst>
            <c:ext xmlns:c16="http://schemas.microsoft.com/office/drawing/2014/chart" uri="{C3380CC4-5D6E-409C-BE32-E72D297353CC}">
              <c16:uniqueId val="{00000001-16E3-4968-89AE-077819D9CAD0}"/>
            </c:ext>
          </c:extLst>
        </c:ser>
        <c:ser>
          <c:idx val="2"/>
          <c:order val="2"/>
          <c:tx>
            <c:strRef>
              <c:f>Sheet1!$D$1</c:f>
              <c:strCache>
                <c:ptCount val="1"/>
                <c:pt idx="0">
                  <c:v>Diverted</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dLbls>
            <c:spPr>
              <a:solidFill>
                <a:schemeClr val="accent3">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Sheet1!$A$2:$A$9</c:f>
              <c:numCache>
                <c:formatCode>General</c:formatCode>
                <c:ptCount val="8"/>
                <c:pt idx="0">
                  <c:v>2017</c:v>
                </c:pt>
                <c:pt idx="1">
                  <c:v>2018</c:v>
                </c:pt>
                <c:pt idx="2">
                  <c:v>2019</c:v>
                </c:pt>
                <c:pt idx="3">
                  <c:v>2020</c:v>
                </c:pt>
                <c:pt idx="4">
                  <c:v>2021</c:v>
                </c:pt>
                <c:pt idx="5">
                  <c:v>2022</c:v>
                </c:pt>
                <c:pt idx="6">
                  <c:v>2023</c:v>
                </c:pt>
              </c:numCache>
            </c:numRef>
          </c:cat>
          <c:val>
            <c:numRef>
              <c:f>Sheet1!$D$2:$D$9</c:f>
              <c:numCache>
                <c:formatCode>General</c:formatCode>
                <c:ptCount val="8"/>
                <c:pt idx="0">
                  <c:v>1030</c:v>
                </c:pt>
                <c:pt idx="1">
                  <c:v>1123</c:v>
                </c:pt>
                <c:pt idx="2">
                  <c:v>1527</c:v>
                </c:pt>
                <c:pt idx="3">
                  <c:v>1114</c:v>
                </c:pt>
                <c:pt idx="4">
                  <c:v>1203</c:v>
                </c:pt>
                <c:pt idx="5">
                  <c:v>1885</c:v>
                </c:pt>
                <c:pt idx="6">
                  <c:v>2393</c:v>
                </c:pt>
              </c:numCache>
            </c:numRef>
          </c:val>
          <c:extLst>
            <c:ext xmlns:c16="http://schemas.microsoft.com/office/drawing/2014/chart" uri="{C3380CC4-5D6E-409C-BE32-E72D297353CC}">
              <c16:uniqueId val="{00000002-16E3-4968-89AE-077819D9CAD0}"/>
            </c:ext>
          </c:extLst>
        </c:ser>
        <c:dLbls>
          <c:showLegendKey val="0"/>
          <c:showVal val="1"/>
          <c:showCatName val="0"/>
          <c:showSerName val="0"/>
          <c:showPercent val="0"/>
          <c:showBubbleSize val="0"/>
        </c:dLbls>
        <c:gapWidth val="84"/>
        <c:gapDepth val="53"/>
        <c:shape val="box"/>
        <c:axId val="1310058832"/>
        <c:axId val="1310049584"/>
        <c:axId val="0"/>
      </c:bar3DChart>
      <c:catAx>
        <c:axId val="1310058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310049584"/>
        <c:crosses val="autoZero"/>
        <c:auto val="1"/>
        <c:lblAlgn val="ctr"/>
        <c:lblOffset val="100"/>
        <c:noMultiLvlLbl val="0"/>
      </c:catAx>
      <c:valAx>
        <c:axId val="1310049584"/>
        <c:scaling>
          <c:orientation val="minMax"/>
        </c:scaling>
        <c:delete val="1"/>
        <c:axPos val="l"/>
        <c:numFmt formatCode="General" sourceLinked="1"/>
        <c:majorTickMark val="out"/>
        <c:minorTickMark val="none"/>
        <c:tickLblPos val="nextTo"/>
        <c:crossAx val="1310058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Percentage of All</a:t>
            </a:r>
            <a:r>
              <a:rPr lang="en-US" baseline="0" dirty="0"/>
              <a:t> Incidents</a:t>
            </a:r>
            <a:r>
              <a:rPr lang="en-US" dirty="0"/>
              <a:t> Diverted</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soft" dir="b">
                <a:rot lat="0" lon="0" rev="0"/>
              </a:lightRig>
            </a:scene3d>
            <a:sp3d/>
          </c:spPr>
          <c:invertIfNegative val="0"/>
          <c:dLbls>
            <c:dLbl>
              <c:idx val="0"/>
              <c:layout>
                <c:manualLayout>
                  <c:x val="6.8298235628912922E-3"/>
                  <c:y val="-0.20507997733491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D8-4808-90CF-5E0BD58427F1}"/>
                </c:ext>
              </c:extLst>
            </c:dLbl>
            <c:dLbl>
              <c:idx val="1"/>
              <c:layout>
                <c:manualLayout>
                  <c:x val="1.5936254980079639E-2"/>
                  <c:y val="-0.238749824360049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D8-4808-90CF-5E0BD58427F1}"/>
                </c:ext>
              </c:extLst>
            </c:dLbl>
            <c:dLbl>
              <c:idx val="2"/>
              <c:layout>
                <c:manualLayout>
                  <c:x val="6.8298235628912922E-3"/>
                  <c:y val="-0.2601760906487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D8-4808-90CF-5E0BD58427F1}"/>
                </c:ext>
              </c:extLst>
            </c:dLbl>
            <c:dLbl>
              <c:idx val="3"/>
              <c:layout>
                <c:manualLayout>
                  <c:x val="9.1064314171883064E-3"/>
                  <c:y val="-0.312211308778526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D8-4808-90CF-5E0BD58427F1}"/>
                </c:ext>
              </c:extLst>
            </c:dLbl>
            <c:dLbl>
              <c:idx val="4"/>
              <c:layout>
                <c:manualLayout>
                  <c:x val="6.8298235628912922E-3"/>
                  <c:y val="-0.309150413594423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D8-4808-90CF-5E0BD58427F1}"/>
                </c:ext>
              </c:extLst>
            </c:dLbl>
            <c:dLbl>
              <c:idx val="5"/>
              <c:layout>
                <c:manualLayout>
                  <c:x val="1.1383039271485486E-2"/>
                  <c:y val="-0.37036831727648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D8-4808-90CF-5E0BD58427F1}"/>
                </c:ext>
              </c:extLst>
            </c:dLbl>
            <c:dLbl>
              <c:idx val="6"/>
              <c:layout>
                <c:manualLayout>
                  <c:x val="2.0703937122632026E-3"/>
                  <c:y val="-0.3798045079581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5D8-4808-90CF-5E0BD58427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Sheet1!$B$2:$B$8</c:f>
              <c:numCache>
                <c:formatCode>0.0%</c:formatCode>
                <c:ptCount val="7"/>
                <c:pt idx="0">
                  <c:v>0.17</c:v>
                </c:pt>
                <c:pt idx="1">
                  <c:v>0.17</c:v>
                </c:pt>
                <c:pt idx="2">
                  <c:v>0.28000000000000003</c:v>
                </c:pt>
                <c:pt idx="3">
                  <c:v>0.4</c:v>
                </c:pt>
                <c:pt idx="4">
                  <c:v>0.44</c:v>
                </c:pt>
                <c:pt idx="5">
                  <c:v>0.53</c:v>
                </c:pt>
                <c:pt idx="6">
                  <c:v>0.55000000000000004</c:v>
                </c:pt>
              </c:numCache>
            </c:numRef>
          </c:val>
          <c:extLst>
            <c:ext xmlns:c16="http://schemas.microsoft.com/office/drawing/2014/chart" uri="{C3380CC4-5D6E-409C-BE32-E72D297353CC}">
              <c16:uniqueId val="{00000007-45D8-4808-90CF-5E0BD58427F1}"/>
            </c:ext>
          </c:extLst>
        </c:ser>
        <c:ser>
          <c:idx val="1"/>
          <c:order val="1"/>
          <c:tx>
            <c:strRef>
              <c:f>Sheet1!$C$1</c:f>
              <c:strCache>
                <c:ptCount val="1"/>
                <c:pt idx="0">
                  <c:v>Column1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soft" dir="b">
                <a:rot lat="0" lon="0" rev="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Sheet1!$C$2:$C$8</c:f>
              <c:numCache>
                <c:formatCode>General</c:formatCode>
                <c:ptCount val="7"/>
              </c:numCache>
            </c:numRef>
          </c:val>
          <c:extLst>
            <c:ext xmlns:c16="http://schemas.microsoft.com/office/drawing/2014/chart" uri="{C3380CC4-5D6E-409C-BE32-E72D297353CC}">
              <c16:uniqueId val="{00000008-45D8-4808-90CF-5E0BD58427F1}"/>
            </c:ext>
          </c:extLst>
        </c:ser>
        <c:ser>
          <c:idx val="2"/>
          <c:order val="2"/>
          <c:tx>
            <c:strRef>
              <c:f>Sheet1!$D$1</c:f>
              <c:strCache>
                <c:ptCount val="1"/>
                <c:pt idx="0">
                  <c:v>Column2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soft" dir="b">
                <a:rot lat="0" lon="0" rev="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Sheet1!$D$2:$D$8</c:f>
              <c:numCache>
                <c:formatCode>General</c:formatCode>
                <c:ptCount val="7"/>
              </c:numCache>
            </c:numRef>
          </c:val>
          <c:extLst>
            <c:ext xmlns:c16="http://schemas.microsoft.com/office/drawing/2014/chart" uri="{C3380CC4-5D6E-409C-BE32-E72D297353CC}">
              <c16:uniqueId val="{00000009-45D8-4808-90CF-5E0BD58427F1}"/>
            </c:ext>
          </c:extLst>
        </c:ser>
        <c:dLbls>
          <c:showLegendKey val="0"/>
          <c:showVal val="1"/>
          <c:showCatName val="0"/>
          <c:showSerName val="0"/>
          <c:showPercent val="0"/>
          <c:showBubbleSize val="0"/>
        </c:dLbls>
        <c:gapWidth val="150"/>
        <c:shape val="box"/>
        <c:axId val="1310061552"/>
        <c:axId val="1310051760"/>
        <c:axId val="0"/>
      </c:bar3DChart>
      <c:catAx>
        <c:axId val="1310061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051760"/>
        <c:crosses val="autoZero"/>
        <c:auto val="1"/>
        <c:lblAlgn val="ctr"/>
        <c:lblOffset val="100"/>
        <c:noMultiLvlLbl val="0"/>
      </c:catAx>
      <c:valAx>
        <c:axId val="13100517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06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Misdemeanors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Sheet1!$B$2:$B$8</c:f>
              <c:numCache>
                <c:formatCode>General</c:formatCode>
                <c:ptCount val="7"/>
                <c:pt idx="0">
                  <c:v>3311</c:v>
                </c:pt>
                <c:pt idx="1">
                  <c:v>3389</c:v>
                </c:pt>
                <c:pt idx="2">
                  <c:v>2243</c:v>
                </c:pt>
                <c:pt idx="3">
                  <c:v>505</c:v>
                </c:pt>
                <c:pt idx="4">
                  <c:v>294</c:v>
                </c:pt>
                <c:pt idx="5">
                  <c:v>477</c:v>
                </c:pt>
                <c:pt idx="6">
                  <c:v>605</c:v>
                </c:pt>
              </c:numCache>
            </c:numRef>
          </c:val>
          <c:extLst>
            <c:ext xmlns:c16="http://schemas.microsoft.com/office/drawing/2014/chart" uri="{C3380CC4-5D6E-409C-BE32-E72D297353CC}">
              <c16:uniqueId val="{00000000-47E4-4724-9B49-C8BA456AC16B}"/>
            </c:ext>
          </c:extLst>
        </c:ser>
        <c:ser>
          <c:idx val="1"/>
          <c:order val="1"/>
          <c:tx>
            <c:strRef>
              <c:f>Sheet1!$C$1</c:f>
              <c:strCache>
                <c:ptCount val="1"/>
                <c:pt idx="0">
                  <c:v>Felonies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Sheet1!$C$2:$C$8</c:f>
              <c:numCache>
                <c:formatCode>General</c:formatCode>
                <c:ptCount val="7"/>
                <c:pt idx="0">
                  <c:v>1752</c:v>
                </c:pt>
                <c:pt idx="1">
                  <c:v>1886</c:v>
                </c:pt>
                <c:pt idx="2">
                  <c:v>1716</c:v>
                </c:pt>
                <c:pt idx="3">
                  <c:v>1223</c:v>
                </c:pt>
                <c:pt idx="4">
                  <c:v>1135</c:v>
                </c:pt>
                <c:pt idx="5">
                  <c:v>1228</c:v>
                </c:pt>
                <c:pt idx="6">
                  <c:v>1546</c:v>
                </c:pt>
              </c:numCache>
            </c:numRef>
          </c:val>
          <c:extLst>
            <c:ext xmlns:c16="http://schemas.microsoft.com/office/drawing/2014/chart" uri="{C3380CC4-5D6E-409C-BE32-E72D297353CC}">
              <c16:uniqueId val="{00000001-47E4-4724-9B49-C8BA456AC16B}"/>
            </c:ext>
          </c:extLst>
        </c:ser>
        <c:dLbls>
          <c:showLegendKey val="0"/>
          <c:showVal val="0"/>
          <c:showCatName val="0"/>
          <c:showSerName val="0"/>
          <c:showPercent val="0"/>
          <c:showBubbleSize val="0"/>
        </c:dLbls>
        <c:gapWidth val="150"/>
        <c:overlap val="100"/>
        <c:axId val="1310052848"/>
        <c:axId val="131006318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numRef>
                    <c:extLst>
                      <c:ext uri="{02D57815-91ED-43cb-92C2-25804820EDAC}">
                        <c15:formulaRef>
                          <c15:sqref>Sheet1!$A$2:$A$8</c15:sqref>
                        </c15:formulaRef>
                      </c:ext>
                    </c:extLst>
                    <c:numCache>
                      <c:formatCode>General</c:formatCode>
                      <c:ptCount val="7"/>
                      <c:pt idx="0">
                        <c:v>2017</c:v>
                      </c:pt>
                      <c:pt idx="1">
                        <c:v>2018</c:v>
                      </c:pt>
                      <c:pt idx="2">
                        <c:v>2019</c:v>
                      </c:pt>
                      <c:pt idx="3">
                        <c:v>2020</c:v>
                      </c:pt>
                      <c:pt idx="4">
                        <c:v>2021</c:v>
                      </c:pt>
                      <c:pt idx="5">
                        <c:v>2022</c:v>
                      </c:pt>
                      <c:pt idx="6">
                        <c:v>2023</c:v>
                      </c:pt>
                    </c:numCache>
                  </c:numRef>
                </c:cat>
                <c:val>
                  <c:numRef>
                    <c:extLst>
                      <c:ext uri="{02D57815-91ED-43cb-92C2-25804820EDAC}">
                        <c15:formulaRef>
                          <c15:sqref>Sheet1!$D$2:$D$8</c15:sqref>
                        </c15:formulaRef>
                      </c:ext>
                    </c:extLst>
                    <c:numCache>
                      <c:formatCode>General</c:formatCode>
                      <c:ptCount val="7"/>
                    </c:numCache>
                  </c:numRef>
                </c:val>
                <c:extLst>
                  <c:ext xmlns:c16="http://schemas.microsoft.com/office/drawing/2014/chart" uri="{C3380CC4-5D6E-409C-BE32-E72D297353CC}">
                    <c16:uniqueId val="{00000002-47E4-4724-9B49-C8BA456AC16B}"/>
                  </c:ext>
                </c:extLst>
              </c15:ser>
            </c15:filteredBarSeries>
          </c:ext>
        </c:extLst>
      </c:barChart>
      <c:catAx>
        <c:axId val="131005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063184"/>
        <c:crosses val="autoZero"/>
        <c:auto val="1"/>
        <c:lblAlgn val="ctr"/>
        <c:lblOffset val="100"/>
        <c:noMultiLvlLbl val="0"/>
      </c:catAx>
      <c:valAx>
        <c:axId val="131006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052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c:v>
                </c:pt>
              </c:strCache>
            </c:strRef>
          </c:tx>
          <c:spPr>
            <a:solidFill>
              <a:schemeClr val="accent1"/>
            </a:solidFill>
            <a:ln>
              <a:noFill/>
            </a:ln>
            <a:effectLst/>
            <a:sp3d/>
          </c:spPr>
          <c:invertIfNegative val="0"/>
          <c:dLbls>
            <c:dLbl>
              <c:idx val="0"/>
              <c:layout>
                <c:manualLayout>
                  <c:x val="1.8115942028985508E-2"/>
                  <c:y val="-8.7559274871315436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38-428D-B148-D0F1B8EB5A1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Sheet1!$B$2:$B$5</c:f>
              <c:numCache>
                <c:formatCode>General</c:formatCode>
                <c:ptCount val="1"/>
                <c:pt idx="0">
                  <c:v>3811</c:v>
                </c:pt>
              </c:numCache>
            </c:numRef>
          </c:val>
          <c:extLst>
            <c:ext xmlns:c16="http://schemas.microsoft.com/office/drawing/2014/chart" uri="{C3380CC4-5D6E-409C-BE32-E72D297353CC}">
              <c16:uniqueId val="{00000001-C338-428D-B148-D0F1B8EB5A14}"/>
            </c:ext>
          </c:extLst>
        </c:ser>
        <c:ser>
          <c:idx val="1"/>
          <c:order val="1"/>
          <c:tx>
            <c:strRef>
              <c:f>Sheet1!$C$1</c:f>
              <c:strCache>
                <c:ptCount val="1"/>
                <c:pt idx="0">
                  <c:v>Successful Completion</c:v>
                </c:pt>
              </c:strCache>
            </c:strRef>
          </c:tx>
          <c:spPr>
            <a:solidFill>
              <a:schemeClr val="accent2"/>
            </a:solidFill>
            <a:ln>
              <a:noFill/>
            </a:ln>
            <a:effectLst/>
            <a:sp3d/>
          </c:spPr>
          <c:invertIfNegative val="0"/>
          <c:dLbls>
            <c:dLbl>
              <c:idx val="0"/>
              <c:layout>
                <c:manualLayout>
                  <c:x val="2.6570048309178744E-2"/>
                  <c:y val="-3.5023709948526174E-2"/>
                </c:manualLayout>
              </c:layout>
              <c:tx>
                <c:rich>
                  <a:bodyPr/>
                  <a:lstStyle/>
                  <a:p>
                    <a:fld id="{239BF1D5-C1F6-483B-B72F-7D517F1A9C90}" type="VALUE">
                      <a:rPr lang="en-US" sz="1800"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338-428D-B148-D0F1B8EB5A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Sheet1!$C$2:$C$5</c:f>
              <c:numCache>
                <c:formatCode>General</c:formatCode>
                <c:ptCount val="1"/>
                <c:pt idx="0">
                  <c:v>2716</c:v>
                </c:pt>
              </c:numCache>
            </c:numRef>
          </c:val>
          <c:extLst>
            <c:ext xmlns:c16="http://schemas.microsoft.com/office/drawing/2014/chart" uri="{C3380CC4-5D6E-409C-BE32-E72D297353CC}">
              <c16:uniqueId val="{00000003-C338-428D-B148-D0F1B8EB5A14}"/>
            </c:ext>
          </c:extLst>
        </c:ser>
        <c:ser>
          <c:idx val="2"/>
          <c:order val="2"/>
          <c:tx>
            <c:strRef>
              <c:f>Sheet1!$D$1</c:f>
              <c:strCache>
                <c:ptCount val="1"/>
                <c:pt idx="0">
                  <c:v>Still in Program</c:v>
                </c:pt>
              </c:strCache>
            </c:strRef>
          </c:tx>
          <c:spPr>
            <a:solidFill>
              <a:schemeClr val="accent3"/>
            </a:solidFill>
            <a:ln>
              <a:noFill/>
            </a:ln>
            <a:effectLst/>
            <a:sp3d/>
          </c:spPr>
          <c:invertIfNegative val="0"/>
          <c:dLbls>
            <c:dLbl>
              <c:idx val="0"/>
              <c:layout>
                <c:manualLayout>
                  <c:x val="1.9323623949180267E-2"/>
                  <c:y val="-1.8971061314933528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fld id="{74F402B7-86B6-495F-93F0-C1F0C33ED2ED}" type="VALUE">
                      <a:rPr lang="en-US" sz="1800" b="1"/>
                      <a:pPr>
                        <a:defRPr sz="1400"/>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9553140096618352E-2"/>
                      <c:h val="7.4717247890189159E-2"/>
                    </c:manualLayout>
                  </c15:layout>
                  <c15:dlblFieldTable/>
                  <c15:showDataLabelsRange val="0"/>
                </c:ext>
                <c:ext xmlns:c16="http://schemas.microsoft.com/office/drawing/2014/chart" uri="{C3380CC4-5D6E-409C-BE32-E72D297353CC}">
                  <c16:uniqueId val="{00000004-C338-428D-B148-D0F1B8EB5A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Sheet1!$D$2:$D$5</c:f>
              <c:numCache>
                <c:formatCode>General</c:formatCode>
                <c:ptCount val="1"/>
                <c:pt idx="0">
                  <c:v>1095</c:v>
                </c:pt>
              </c:numCache>
            </c:numRef>
          </c:val>
          <c:extLst>
            <c:ext xmlns:c16="http://schemas.microsoft.com/office/drawing/2014/chart" uri="{C3380CC4-5D6E-409C-BE32-E72D297353CC}">
              <c16:uniqueId val="{00000005-C338-428D-B148-D0F1B8EB5A14}"/>
            </c:ext>
          </c:extLst>
        </c:ser>
        <c:ser>
          <c:idx val="3"/>
          <c:order val="3"/>
          <c:tx>
            <c:strRef>
              <c:f>Sheet1!$E$1</c:f>
              <c:strCache>
                <c:ptCount val="1"/>
                <c:pt idx="0">
                  <c:v>Unsuccessful</c:v>
                </c:pt>
              </c:strCache>
            </c:strRef>
          </c:tx>
          <c:spPr>
            <a:solidFill>
              <a:schemeClr val="accent4"/>
            </a:solidFill>
            <a:ln>
              <a:noFill/>
            </a:ln>
            <a:effectLst/>
            <a:sp3d/>
          </c:spPr>
          <c:invertIfNegative val="0"/>
          <c:dLbls>
            <c:dLbl>
              <c:idx val="0"/>
              <c:layout>
                <c:manualLayout>
                  <c:x val="1.570048309178744E-2"/>
                  <c:y val="-8.7559274871315436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38-428D-B148-D0F1B8EB5A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Sheet1!$E$2:$E$5</c:f>
              <c:numCache>
                <c:formatCode>General</c:formatCode>
                <c:ptCount val="1"/>
                <c:pt idx="0">
                  <c:v>0</c:v>
                </c:pt>
              </c:numCache>
            </c:numRef>
          </c:val>
          <c:extLst>
            <c:ext xmlns:c16="http://schemas.microsoft.com/office/drawing/2014/chart" uri="{C3380CC4-5D6E-409C-BE32-E72D297353CC}">
              <c16:uniqueId val="{00000007-C338-428D-B148-D0F1B8EB5A14}"/>
            </c:ext>
          </c:extLst>
        </c:ser>
        <c:dLbls>
          <c:showLegendKey val="0"/>
          <c:showVal val="1"/>
          <c:showCatName val="0"/>
          <c:showSerName val="0"/>
          <c:showPercent val="0"/>
          <c:showBubbleSize val="0"/>
        </c:dLbls>
        <c:gapWidth val="150"/>
        <c:shape val="box"/>
        <c:axId val="1272908576"/>
        <c:axId val="1272893344"/>
        <c:axId val="0"/>
      </c:bar3DChart>
      <c:catAx>
        <c:axId val="1272908576"/>
        <c:scaling>
          <c:orientation val="minMax"/>
        </c:scaling>
        <c:delete val="1"/>
        <c:axPos val="l"/>
        <c:numFmt formatCode="General" sourceLinked="1"/>
        <c:majorTickMark val="none"/>
        <c:minorTickMark val="none"/>
        <c:tickLblPos val="nextTo"/>
        <c:crossAx val="1272893344"/>
        <c:crosses val="autoZero"/>
        <c:auto val="1"/>
        <c:lblAlgn val="ctr"/>
        <c:lblOffset val="100"/>
        <c:noMultiLvlLbl val="0"/>
      </c:catAx>
      <c:valAx>
        <c:axId val="127289334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2908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c:v>
                </c:pt>
              </c:strCache>
            </c:strRef>
          </c:tx>
          <c:spPr>
            <a:solidFill>
              <a:schemeClr val="accent1"/>
            </a:solidFill>
            <a:ln>
              <a:noFill/>
            </a:ln>
            <a:effectLst/>
            <a:sp3d/>
          </c:spPr>
          <c:invertIfNegative val="0"/>
          <c:dLbls>
            <c:dLbl>
              <c:idx val="0"/>
              <c:layout>
                <c:manualLayout>
                  <c:x val="1.69082125603864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8D-4897-93A2-5722F03EBE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Sheet1!$B$2:$B$5</c:f>
              <c:numCache>
                <c:formatCode>General</c:formatCode>
                <c:ptCount val="1"/>
                <c:pt idx="0">
                  <c:v>3811</c:v>
                </c:pt>
              </c:numCache>
            </c:numRef>
          </c:val>
          <c:extLst>
            <c:ext xmlns:c16="http://schemas.microsoft.com/office/drawing/2014/chart" uri="{C3380CC4-5D6E-409C-BE32-E72D297353CC}">
              <c16:uniqueId val="{00000001-B88D-4897-93A2-5722F03EBEAD}"/>
            </c:ext>
          </c:extLst>
        </c:ser>
        <c:ser>
          <c:idx val="1"/>
          <c:order val="1"/>
          <c:tx>
            <c:strRef>
              <c:f>Sheet1!$C$1</c:f>
              <c:strCache>
                <c:ptCount val="1"/>
                <c:pt idx="0">
                  <c:v>Successful Completion</c:v>
                </c:pt>
              </c:strCache>
            </c:strRef>
          </c:tx>
          <c:spPr>
            <a:solidFill>
              <a:schemeClr val="accent2"/>
            </a:solidFill>
            <a:ln>
              <a:noFill/>
            </a:ln>
            <a:effectLst/>
            <a:sp3d/>
          </c:spPr>
          <c:invertIfNegative val="0"/>
          <c:dLbls>
            <c:dLbl>
              <c:idx val="0"/>
              <c:layout>
                <c:manualLayout>
                  <c:x val="2.17391304347825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8D-4897-93A2-5722F03EBE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Sheet1!$C$2:$C$5</c:f>
              <c:numCache>
                <c:formatCode>General</c:formatCode>
                <c:ptCount val="1"/>
                <c:pt idx="0">
                  <c:v>2716</c:v>
                </c:pt>
              </c:numCache>
            </c:numRef>
          </c:val>
          <c:extLst>
            <c:ext xmlns:c16="http://schemas.microsoft.com/office/drawing/2014/chart" uri="{C3380CC4-5D6E-409C-BE32-E72D297353CC}">
              <c16:uniqueId val="{00000003-B88D-4897-93A2-5722F03EBEAD}"/>
            </c:ext>
          </c:extLst>
        </c:ser>
        <c:ser>
          <c:idx val="2"/>
          <c:order val="2"/>
          <c:tx>
            <c:strRef>
              <c:f>Sheet1!$D$1</c:f>
              <c:strCache>
                <c:ptCount val="1"/>
                <c:pt idx="0">
                  <c:v>Still in Program</c:v>
                </c:pt>
              </c:strCache>
            </c:strRef>
          </c:tx>
          <c:spPr>
            <a:solidFill>
              <a:schemeClr val="accent3"/>
            </a:solidFill>
            <a:ln>
              <a:noFill/>
            </a:ln>
            <a:effectLst/>
            <a:sp3d/>
          </c:spPr>
          <c:invertIfNegative val="0"/>
          <c:dLbls>
            <c:dLbl>
              <c:idx val="0"/>
              <c:layout>
                <c:manualLayout>
                  <c:x val="1.8115942028985553E-2"/>
                  <c:y val="-8.7559274871315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8D-4897-93A2-5722F03EBE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Sheet1!$D$2:$D$5</c:f>
              <c:numCache>
                <c:formatCode>General</c:formatCode>
                <c:ptCount val="1"/>
                <c:pt idx="0">
                  <c:v>1095</c:v>
                </c:pt>
              </c:numCache>
            </c:numRef>
          </c:val>
          <c:extLst>
            <c:ext xmlns:c16="http://schemas.microsoft.com/office/drawing/2014/chart" uri="{C3380CC4-5D6E-409C-BE32-E72D297353CC}">
              <c16:uniqueId val="{00000005-B88D-4897-93A2-5722F03EBEAD}"/>
            </c:ext>
          </c:extLst>
        </c:ser>
        <c:ser>
          <c:idx val="3"/>
          <c:order val="3"/>
          <c:tx>
            <c:strRef>
              <c:f>Sheet1!$E$1</c:f>
              <c:strCache>
                <c:ptCount val="1"/>
                <c:pt idx="0">
                  <c:v>Unsuccessful</c:v>
                </c:pt>
              </c:strCache>
            </c:strRef>
          </c:tx>
          <c:spPr>
            <a:solidFill>
              <a:schemeClr val="accent4"/>
            </a:solidFill>
            <a:ln>
              <a:noFill/>
            </a:ln>
            <a:effectLst/>
            <a:sp3d/>
          </c:spPr>
          <c:invertIfNegative val="0"/>
          <c:dLbls>
            <c:dLbl>
              <c:idx val="0"/>
              <c:layout>
                <c:manualLayout>
                  <c:x val="1.9323671497584551E-2"/>
                  <c:y val="-5.8372849914210293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8D-4897-93A2-5722F03EBEA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Sheet1!$E$2:$E$5</c:f>
              <c:numCache>
                <c:formatCode>General</c:formatCode>
                <c:ptCount val="1"/>
                <c:pt idx="0">
                  <c:v>0</c:v>
                </c:pt>
              </c:numCache>
            </c:numRef>
          </c:val>
          <c:extLst>
            <c:ext xmlns:c16="http://schemas.microsoft.com/office/drawing/2014/chart" uri="{C3380CC4-5D6E-409C-BE32-E72D297353CC}">
              <c16:uniqueId val="{00000007-B88D-4897-93A2-5722F03EBEAD}"/>
            </c:ext>
          </c:extLst>
        </c:ser>
        <c:dLbls>
          <c:showLegendKey val="0"/>
          <c:showVal val="1"/>
          <c:showCatName val="0"/>
          <c:showSerName val="0"/>
          <c:showPercent val="0"/>
          <c:showBubbleSize val="0"/>
        </c:dLbls>
        <c:gapWidth val="150"/>
        <c:shape val="box"/>
        <c:axId val="1272893888"/>
        <c:axId val="1272894432"/>
        <c:axId val="0"/>
      </c:bar3DChart>
      <c:catAx>
        <c:axId val="1272893888"/>
        <c:scaling>
          <c:orientation val="minMax"/>
        </c:scaling>
        <c:delete val="1"/>
        <c:axPos val="l"/>
        <c:numFmt formatCode="General" sourceLinked="1"/>
        <c:majorTickMark val="none"/>
        <c:minorTickMark val="none"/>
        <c:tickLblPos val="nextTo"/>
        <c:crossAx val="1272894432"/>
        <c:crosses val="autoZero"/>
        <c:auto val="1"/>
        <c:lblAlgn val="ctr"/>
        <c:lblOffset val="100"/>
        <c:noMultiLvlLbl val="0"/>
      </c:catAx>
      <c:valAx>
        <c:axId val="127289443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2893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c:v>
                </c:pt>
              </c:strCache>
            </c:strRef>
          </c:tx>
          <c:spPr>
            <a:solidFill>
              <a:schemeClr val="accent1"/>
            </a:solidFill>
            <a:ln>
              <a:noFill/>
            </a:ln>
            <a:effectLst/>
            <a:sp3d/>
          </c:spPr>
          <c:invertIfNegative val="0"/>
          <c:dLbls>
            <c:dLbl>
              <c:idx val="0"/>
              <c:layout>
                <c:manualLayout>
                  <c:x val="2.0531400966183576E-2"/>
                  <c:y val="-1.1674455075657295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fld id="{ADB2E4EC-2445-41A5-9D52-23E65518EBB8}" type="VALUE">
                      <a:rPr lang="en-US" sz="1800" b="1">
                        <a:solidFill>
                          <a:schemeClr val="tx1"/>
                        </a:solidFill>
                      </a:rPr>
                      <a:pPr>
                        <a:defRPr b="1"/>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9679999239225533E-2"/>
                      <c:h val="7.7635890385899686E-2"/>
                    </c:manualLayout>
                  </c15:layout>
                  <c15:dlblFieldTable/>
                  <c15:showDataLabelsRange val="0"/>
                </c:ext>
                <c:ext xmlns:c16="http://schemas.microsoft.com/office/drawing/2014/chart" uri="{C3380CC4-5D6E-409C-BE32-E72D297353CC}">
                  <c16:uniqueId val="{00000000-B167-44CE-84F0-B566457005D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Sheet1!$B$2:$B$5</c:f>
              <c:numCache>
                <c:formatCode>General</c:formatCode>
                <c:ptCount val="1"/>
                <c:pt idx="0">
                  <c:v>188</c:v>
                </c:pt>
              </c:numCache>
            </c:numRef>
          </c:val>
          <c:extLst>
            <c:ext xmlns:c16="http://schemas.microsoft.com/office/drawing/2014/chart" uri="{C3380CC4-5D6E-409C-BE32-E72D297353CC}">
              <c16:uniqueId val="{00000001-B167-44CE-84F0-B566457005DB}"/>
            </c:ext>
          </c:extLst>
        </c:ser>
        <c:ser>
          <c:idx val="1"/>
          <c:order val="1"/>
          <c:tx>
            <c:strRef>
              <c:f>Sheet1!$C$1</c:f>
              <c:strCache>
                <c:ptCount val="1"/>
                <c:pt idx="0">
                  <c:v>Successful Completion</c:v>
                </c:pt>
              </c:strCache>
            </c:strRef>
          </c:tx>
          <c:spPr>
            <a:solidFill>
              <a:schemeClr val="accent2"/>
            </a:solidFill>
            <a:ln>
              <a:noFill/>
            </a:ln>
            <a:effectLst/>
            <a:sp3d/>
          </c:spPr>
          <c:invertIfNegative val="0"/>
          <c:dLbls>
            <c:dLbl>
              <c:idx val="0"/>
              <c:layout>
                <c:manualLayout>
                  <c:x val="2.0531400966183663E-2"/>
                  <c:y val="-1.167456998284216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ABCD3056-F615-42E4-B82C-CF2F0060219A}" type="VALUE">
                      <a:rPr lang="en-US" sz="1800" b="1">
                        <a:solidFill>
                          <a:schemeClr val="tx1"/>
                        </a:solidFill>
                      </a:rPr>
                      <a:pPr>
                        <a:defRPr sz="18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167-44CE-84F0-B566457005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Sheet1!$C$2:$C$5</c:f>
              <c:numCache>
                <c:formatCode>General</c:formatCode>
                <c:ptCount val="1"/>
                <c:pt idx="0">
                  <c:v>141</c:v>
                </c:pt>
              </c:numCache>
            </c:numRef>
          </c:val>
          <c:extLst>
            <c:ext xmlns:c16="http://schemas.microsoft.com/office/drawing/2014/chart" uri="{C3380CC4-5D6E-409C-BE32-E72D297353CC}">
              <c16:uniqueId val="{00000003-B167-44CE-84F0-B566457005DB}"/>
            </c:ext>
          </c:extLst>
        </c:ser>
        <c:ser>
          <c:idx val="2"/>
          <c:order val="2"/>
          <c:tx>
            <c:strRef>
              <c:f>Sheet1!$D$1</c:f>
              <c:strCache>
                <c:ptCount val="1"/>
                <c:pt idx="0">
                  <c:v>Still in Program</c:v>
                </c:pt>
              </c:strCache>
            </c:strRef>
          </c:tx>
          <c:spPr>
            <a:solidFill>
              <a:schemeClr val="accent3"/>
            </a:solidFill>
            <a:ln>
              <a:noFill/>
            </a:ln>
            <a:effectLst/>
            <a:sp3d/>
          </c:spPr>
          <c:invertIfNegative val="0"/>
          <c:dLbls>
            <c:dLbl>
              <c:idx val="0"/>
              <c:layout>
                <c:manualLayout>
                  <c:x val="1.4492753623188406E-2"/>
                  <c:y val="-8.7559274871315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67-44CE-84F0-B566457005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Sheet1!$D$2:$D$5</c:f>
              <c:numCache>
                <c:formatCode>General</c:formatCode>
                <c:ptCount val="1"/>
                <c:pt idx="0">
                  <c:v>17</c:v>
                </c:pt>
              </c:numCache>
            </c:numRef>
          </c:val>
          <c:extLst>
            <c:ext xmlns:c16="http://schemas.microsoft.com/office/drawing/2014/chart" uri="{C3380CC4-5D6E-409C-BE32-E72D297353CC}">
              <c16:uniqueId val="{00000005-B167-44CE-84F0-B566457005DB}"/>
            </c:ext>
          </c:extLst>
        </c:ser>
        <c:ser>
          <c:idx val="3"/>
          <c:order val="3"/>
          <c:tx>
            <c:strRef>
              <c:f>Sheet1!$E$1</c:f>
              <c:strCache>
                <c:ptCount val="1"/>
                <c:pt idx="0">
                  <c:v>Unsuccessful</c:v>
                </c:pt>
              </c:strCache>
            </c:strRef>
          </c:tx>
          <c:spPr>
            <a:solidFill>
              <a:schemeClr val="accent4"/>
            </a:solidFill>
            <a:ln>
              <a:noFill/>
            </a:ln>
            <a:effectLst/>
            <a:sp3d/>
          </c:spPr>
          <c:invertIfNegative val="0"/>
          <c:dLbls>
            <c:dLbl>
              <c:idx val="0"/>
              <c:layout>
                <c:manualLayout>
                  <c:x val="1.4492753623188406E-2"/>
                  <c:y val="-2.6753913813851007E-17"/>
                </c:manualLayout>
              </c:layout>
              <c:tx>
                <c:rich>
                  <a:bodyPr/>
                  <a:lstStyle/>
                  <a:p>
                    <a:fld id="{74CBE179-0F66-43B3-9A55-1C71A5E65DC5}"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167-44CE-84F0-B566457005D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Sheet1!$E$2:$E$5</c:f>
              <c:numCache>
                <c:formatCode>General</c:formatCode>
                <c:ptCount val="1"/>
                <c:pt idx="0">
                  <c:v>30</c:v>
                </c:pt>
              </c:numCache>
            </c:numRef>
          </c:val>
          <c:extLst>
            <c:ext xmlns:c16="http://schemas.microsoft.com/office/drawing/2014/chart" uri="{C3380CC4-5D6E-409C-BE32-E72D297353CC}">
              <c16:uniqueId val="{00000007-B167-44CE-84F0-B566457005DB}"/>
            </c:ext>
          </c:extLst>
        </c:ser>
        <c:dLbls>
          <c:showLegendKey val="0"/>
          <c:showVal val="1"/>
          <c:showCatName val="0"/>
          <c:showSerName val="0"/>
          <c:showPercent val="0"/>
          <c:showBubbleSize val="0"/>
        </c:dLbls>
        <c:gapWidth val="150"/>
        <c:shape val="box"/>
        <c:axId val="1272894976"/>
        <c:axId val="1007079968"/>
        <c:axId val="0"/>
      </c:bar3DChart>
      <c:catAx>
        <c:axId val="1272894976"/>
        <c:scaling>
          <c:orientation val="minMax"/>
        </c:scaling>
        <c:delete val="1"/>
        <c:axPos val="l"/>
        <c:numFmt formatCode="General" sourceLinked="1"/>
        <c:majorTickMark val="none"/>
        <c:minorTickMark val="none"/>
        <c:tickLblPos val="nextTo"/>
        <c:crossAx val="1007079968"/>
        <c:crosses val="autoZero"/>
        <c:auto val="1"/>
        <c:lblAlgn val="ctr"/>
        <c:lblOffset val="100"/>
        <c:noMultiLvlLbl val="0"/>
      </c:catAx>
      <c:valAx>
        <c:axId val="10070799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2894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c:v>
                </c:pt>
              </c:strCache>
            </c:strRef>
          </c:tx>
          <c:spPr>
            <a:solidFill>
              <a:schemeClr val="accent1"/>
            </a:solidFill>
            <a:ln>
              <a:noFill/>
            </a:ln>
            <a:effectLst/>
            <a:sp3d/>
          </c:spPr>
          <c:invertIfNegative val="0"/>
          <c:dLbls>
            <c:dLbl>
              <c:idx val="0"/>
              <c:layout>
                <c:manualLayout>
                  <c:x val="3.2608695652173912E-2"/>
                  <c:y val="-2.9186424957105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83-4A4A-8EBF-32A2B98A5E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Sheet1!$B$2:$B$5</c:f>
              <c:numCache>
                <c:formatCode>General</c:formatCode>
                <c:ptCount val="1"/>
                <c:pt idx="0">
                  <c:v>188</c:v>
                </c:pt>
              </c:numCache>
            </c:numRef>
          </c:val>
          <c:extLst>
            <c:ext xmlns:c16="http://schemas.microsoft.com/office/drawing/2014/chart" uri="{C3380CC4-5D6E-409C-BE32-E72D297353CC}">
              <c16:uniqueId val="{00000001-E883-4A4A-8EBF-32A2B98A5EF2}"/>
            </c:ext>
          </c:extLst>
        </c:ser>
        <c:ser>
          <c:idx val="1"/>
          <c:order val="1"/>
          <c:tx>
            <c:strRef>
              <c:f>Sheet1!$C$1</c:f>
              <c:strCache>
                <c:ptCount val="1"/>
                <c:pt idx="0">
                  <c:v>Successful Completion</c:v>
                </c:pt>
              </c:strCache>
            </c:strRef>
          </c:tx>
          <c:spPr>
            <a:solidFill>
              <a:schemeClr val="accent2"/>
            </a:solidFill>
            <a:ln>
              <a:noFill/>
            </a:ln>
            <a:effectLst/>
            <a:sp3d/>
          </c:spPr>
          <c:invertIfNegative val="0"/>
          <c:dLbls>
            <c:dLbl>
              <c:idx val="0"/>
              <c:layout>
                <c:manualLayout>
                  <c:x val="1.8115942028985508E-2"/>
                  <c:y val="-1.7511854974263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83-4A4A-8EBF-32A2B98A5E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Sheet1!$C$2:$C$5</c:f>
              <c:numCache>
                <c:formatCode>General</c:formatCode>
                <c:ptCount val="1"/>
                <c:pt idx="0">
                  <c:v>141</c:v>
                </c:pt>
              </c:numCache>
            </c:numRef>
          </c:val>
          <c:extLst>
            <c:ext xmlns:c16="http://schemas.microsoft.com/office/drawing/2014/chart" uri="{C3380CC4-5D6E-409C-BE32-E72D297353CC}">
              <c16:uniqueId val="{00000003-E883-4A4A-8EBF-32A2B98A5EF2}"/>
            </c:ext>
          </c:extLst>
        </c:ser>
        <c:ser>
          <c:idx val="2"/>
          <c:order val="2"/>
          <c:tx>
            <c:strRef>
              <c:f>Sheet1!$D$1</c:f>
              <c:strCache>
                <c:ptCount val="1"/>
                <c:pt idx="0">
                  <c:v>Still in Program</c:v>
                </c:pt>
              </c:strCache>
            </c:strRef>
          </c:tx>
          <c:spPr>
            <a:solidFill>
              <a:schemeClr val="accent3"/>
            </a:solidFill>
            <a:ln>
              <a:noFill/>
            </a:ln>
            <a:effectLst/>
            <a:sp3d/>
          </c:spPr>
          <c:invertIfNegative val="0"/>
          <c:dLbls>
            <c:dLbl>
              <c:idx val="0"/>
              <c:layout>
                <c:manualLayout>
                  <c:x val="2.1739130434782587E-2"/>
                  <c:y val="-8.7559274871315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83-4A4A-8EBF-32A2B98A5E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Sheet1!$D$2:$D$5</c:f>
              <c:numCache>
                <c:formatCode>General</c:formatCode>
                <c:ptCount val="1"/>
                <c:pt idx="0">
                  <c:v>17</c:v>
                </c:pt>
              </c:numCache>
            </c:numRef>
          </c:val>
          <c:extLst>
            <c:ext xmlns:c16="http://schemas.microsoft.com/office/drawing/2014/chart" uri="{C3380CC4-5D6E-409C-BE32-E72D297353CC}">
              <c16:uniqueId val="{00000005-E883-4A4A-8EBF-32A2B98A5EF2}"/>
            </c:ext>
          </c:extLst>
        </c:ser>
        <c:ser>
          <c:idx val="3"/>
          <c:order val="3"/>
          <c:tx>
            <c:strRef>
              <c:f>Sheet1!$E$1</c:f>
              <c:strCache>
                <c:ptCount val="1"/>
                <c:pt idx="0">
                  <c:v>Unsuccessful</c:v>
                </c:pt>
              </c:strCache>
            </c:strRef>
          </c:tx>
          <c:spPr>
            <a:solidFill>
              <a:schemeClr val="accent4"/>
            </a:solidFill>
            <a:ln>
              <a:noFill/>
            </a:ln>
            <a:effectLst/>
            <a:sp3d/>
          </c:spPr>
          <c:invertIfNegative val="0"/>
          <c:dLbls>
            <c:dLbl>
              <c:idx val="0"/>
              <c:layout>
                <c:manualLayout>
                  <c:x val="1.8115942028985508E-2"/>
                  <c:y val="-5.83728499142105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83-4A4A-8EBF-32A2B98A5E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Sheet1!$E$2:$E$5</c:f>
              <c:numCache>
                <c:formatCode>General</c:formatCode>
                <c:ptCount val="1"/>
                <c:pt idx="0">
                  <c:v>30</c:v>
                </c:pt>
              </c:numCache>
            </c:numRef>
          </c:val>
          <c:extLst>
            <c:ext xmlns:c16="http://schemas.microsoft.com/office/drawing/2014/chart" uri="{C3380CC4-5D6E-409C-BE32-E72D297353CC}">
              <c16:uniqueId val="{00000007-E883-4A4A-8EBF-32A2B98A5EF2}"/>
            </c:ext>
          </c:extLst>
        </c:ser>
        <c:dLbls>
          <c:showLegendKey val="0"/>
          <c:showVal val="1"/>
          <c:showCatName val="0"/>
          <c:showSerName val="0"/>
          <c:showPercent val="0"/>
          <c:showBubbleSize val="0"/>
        </c:dLbls>
        <c:gapWidth val="150"/>
        <c:shape val="box"/>
        <c:axId val="1190129840"/>
        <c:axId val="1310054480"/>
        <c:axId val="0"/>
      </c:bar3DChart>
      <c:catAx>
        <c:axId val="1190129840"/>
        <c:scaling>
          <c:orientation val="minMax"/>
        </c:scaling>
        <c:delete val="1"/>
        <c:axPos val="l"/>
        <c:numFmt formatCode="General" sourceLinked="1"/>
        <c:majorTickMark val="none"/>
        <c:minorTickMark val="none"/>
        <c:tickLblPos val="nextTo"/>
        <c:crossAx val="1310054480"/>
        <c:crosses val="autoZero"/>
        <c:auto val="1"/>
        <c:lblAlgn val="ctr"/>
        <c:lblOffset val="100"/>
        <c:noMultiLvlLbl val="0"/>
      </c:catAx>
      <c:valAx>
        <c:axId val="131005448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012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all" baseline="0">
                <a:solidFill>
                  <a:schemeClr val="lt1"/>
                </a:solidFill>
                <a:latin typeface="+mn-lt"/>
                <a:ea typeface="+mn-ea"/>
                <a:cs typeface="+mn-cs"/>
              </a:defRPr>
            </a:pPr>
            <a:r>
              <a:rPr lang="en-US" dirty="0"/>
              <a:t>NEW Referrals</a:t>
            </a:r>
          </a:p>
        </c:rich>
      </c:tx>
      <c:layout>
        <c:manualLayout>
          <c:xMode val="edge"/>
          <c:yMode val="edge"/>
          <c:x val="0.35282344548511441"/>
          <c:y val="2.1426248921180981E-2"/>
        </c:manualLayout>
      </c:layout>
      <c:overlay val="0"/>
      <c:spPr>
        <a:noFill/>
        <a:ln>
          <a:noFill/>
        </a:ln>
        <a:effectLst/>
      </c:spPr>
      <c:txPr>
        <a:bodyPr rot="0" spcFirstLastPara="1" vertOverflow="ellipsis" vert="horz" wrap="square" anchor="ctr" anchorCtr="1"/>
        <a:lstStyle/>
        <a:p>
          <a:pPr>
            <a:defRPr sz="22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Total Referalls</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Sheet1!$B$2:$B$8</c:f>
              <c:numCache>
                <c:formatCode>General</c:formatCode>
                <c:ptCount val="7"/>
                <c:pt idx="0">
                  <c:v>6165</c:v>
                </c:pt>
                <c:pt idx="1">
                  <c:v>6817</c:v>
                </c:pt>
                <c:pt idx="2">
                  <c:v>6150</c:v>
                </c:pt>
                <c:pt idx="3">
                  <c:v>3416</c:v>
                </c:pt>
                <c:pt idx="4">
                  <c:v>3402</c:v>
                </c:pt>
                <c:pt idx="5">
                  <c:v>4506</c:v>
                </c:pt>
                <c:pt idx="6">
                  <c:v>5701</c:v>
                </c:pt>
              </c:numCache>
            </c:numRef>
          </c:val>
          <c:extLst>
            <c:ext xmlns:c16="http://schemas.microsoft.com/office/drawing/2014/chart" uri="{C3380CC4-5D6E-409C-BE32-E72D297353CC}">
              <c16:uniqueId val="{00000000-C7E1-4B93-BAD2-D9DA8E522F84}"/>
            </c:ext>
          </c:extLst>
        </c:ser>
        <c:ser>
          <c:idx val="1"/>
          <c:order val="1"/>
          <c:tx>
            <c:strRef>
              <c:f>Sheet1!$C$1</c:f>
              <c:strCache>
                <c:ptCount val="1"/>
                <c:pt idx="0">
                  <c:v>Diverted</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Sheet1!$C$2:$C$8</c:f>
              <c:numCache>
                <c:formatCode>General</c:formatCode>
                <c:ptCount val="7"/>
                <c:pt idx="0">
                  <c:v>1030</c:v>
                </c:pt>
                <c:pt idx="1">
                  <c:v>1123</c:v>
                </c:pt>
                <c:pt idx="2">
                  <c:v>1527</c:v>
                </c:pt>
                <c:pt idx="3">
                  <c:v>1114</c:v>
                </c:pt>
                <c:pt idx="4">
                  <c:v>1203</c:v>
                </c:pt>
                <c:pt idx="5">
                  <c:v>1885</c:v>
                </c:pt>
                <c:pt idx="6">
                  <c:v>2393</c:v>
                </c:pt>
              </c:numCache>
            </c:numRef>
          </c:val>
          <c:extLst>
            <c:ext xmlns:c16="http://schemas.microsoft.com/office/drawing/2014/chart" uri="{C3380CC4-5D6E-409C-BE32-E72D297353CC}">
              <c16:uniqueId val="{00000001-C7E1-4B93-BAD2-D9DA8E522F84}"/>
            </c:ext>
          </c:extLst>
        </c:ser>
        <c:ser>
          <c:idx val="2"/>
          <c:order val="2"/>
          <c:tx>
            <c:strRef>
              <c:f>Sheet1!$D$1</c:f>
              <c:strCache>
                <c:ptCount val="1"/>
                <c:pt idx="0">
                  <c:v>Column1</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dLbls>
            <c:spPr>
              <a:solidFill>
                <a:schemeClr val="accent3">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Sheet1!$D$2:$D$8</c:f>
              <c:numCache>
                <c:formatCode>General</c:formatCode>
                <c:ptCount val="7"/>
              </c:numCache>
            </c:numRef>
          </c:val>
          <c:extLst>
            <c:ext xmlns:c16="http://schemas.microsoft.com/office/drawing/2014/chart" uri="{C3380CC4-5D6E-409C-BE32-E72D297353CC}">
              <c16:uniqueId val="{00000002-C7E1-4B93-BAD2-D9DA8E522F84}"/>
            </c:ext>
          </c:extLst>
        </c:ser>
        <c:dLbls>
          <c:showLegendKey val="0"/>
          <c:showVal val="1"/>
          <c:showCatName val="0"/>
          <c:showSerName val="0"/>
          <c:showPercent val="0"/>
          <c:showBubbleSize val="0"/>
        </c:dLbls>
        <c:gapWidth val="84"/>
        <c:gapDepth val="53"/>
        <c:shape val="box"/>
        <c:axId val="1310062096"/>
        <c:axId val="1310056656"/>
        <c:axId val="0"/>
      </c:bar3DChart>
      <c:catAx>
        <c:axId val="1310062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310056656"/>
        <c:crosses val="autoZero"/>
        <c:auto val="1"/>
        <c:lblAlgn val="ctr"/>
        <c:lblOffset val="100"/>
        <c:noMultiLvlLbl val="0"/>
      </c:catAx>
      <c:valAx>
        <c:axId val="1310056656"/>
        <c:scaling>
          <c:orientation val="minMax"/>
        </c:scaling>
        <c:delete val="1"/>
        <c:axPos val="l"/>
        <c:numFmt formatCode="General" sourceLinked="1"/>
        <c:majorTickMark val="out"/>
        <c:minorTickMark val="none"/>
        <c:tickLblPos val="nextTo"/>
        <c:crossAx val="1310062096"/>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Percentage of New Referrals Diverted</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soft" dir="b">
                <a:rot lat="0" lon="0" rev="0"/>
              </a:lightRig>
            </a:scene3d>
            <a:sp3d/>
          </c:spPr>
          <c:invertIfNegative val="0"/>
          <c:dLbls>
            <c:dLbl>
              <c:idx val="0"/>
              <c:layout>
                <c:manualLayout>
                  <c:x val="6.8298235628912922E-3"/>
                  <c:y val="-0.20507997733491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EE-41E4-AB82-A64291D65321}"/>
                </c:ext>
              </c:extLst>
            </c:dLbl>
            <c:dLbl>
              <c:idx val="1"/>
              <c:layout>
                <c:manualLayout>
                  <c:x val="1.5936254980079639E-2"/>
                  <c:y val="-0.238749824360049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EE-41E4-AB82-A64291D65321}"/>
                </c:ext>
              </c:extLst>
            </c:dLbl>
            <c:dLbl>
              <c:idx val="2"/>
              <c:layout>
                <c:manualLayout>
                  <c:x val="6.8298235628912922E-3"/>
                  <c:y val="-0.2601760906487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EE-41E4-AB82-A64291D65321}"/>
                </c:ext>
              </c:extLst>
            </c:dLbl>
            <c:dLbl>
              <c:idx val="3"/>
              <c:layout>
                <c:manualLayout>
                  <c:x val="9.1064314171883064E-3"/>
                  <c:y val="-0.312211308778526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EE-41E4-AB82-A64291D65321}"/>
                </c:ext>
              </c:extLst>
            </c:dLbl>
            <c:dLbl>
              <c:idx val="4"/>
              <c:layout>
                <c:manualLayout>
                  <c:x val="6.8298235628912922E-3"/>
                  <c:y val="-0.309150413594423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EE-41E4-AB82-A64291D65321}"/>
                </c:ext>
              </c:extLst>
            </c:dLbl>
            <c:dLbl>
              <c:idx val="5"/>
              <c:layout>
                <c:manualLayout>
                  <c:x val="1.1383039271485486E-2"/>
                  <c:y val="-0.37036831727648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EE-41E4-AB82-A64291D65321}"/>
                </c:ext>
              </c:extLst>
            </c:dLbl>
            <c:dLbl>
              <c:idx val="6"/>
              <c:layout>
                <c:manualLayout>
                  <c:x val="2.0703937122632026E-3"/>
                  <c:y val="-0.3798045079581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EE-41E4-AB82-A64291D6532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Sheet1!$B$2:$B$8</c:f>
              <c:numCache>
                <c:formatCode>0.0%</c:formatCode>
                <c:ptCount val="7"/>
                <c:pt idx="0">
                  <c:v>0.17</c:v>
                </c:pt>
                <c:pt idx="1">
                  <c:v>0.16</c:v>
                </c:pt>
                <c:pt idx="2">
                  <c:v>0.25</c:v>
                </c:pt>
                <c:pt idx="3">
                  <c:v>0.33</c:v>
                </c:pt>
                <c:pt idx="4">
                  <c:v>0.35</c:v>
                </c:pt>
                <c:pt idx="5">
                  <c:v>0.42</c:v>
                </c:pt>
                <c:pt idx="6">
                  <c:v>0.42</c:v>
                </c:pt>
              </c:numCache>
            </c:numRef>
          </c:val>
          <c:extLst>
            <c:ext xmlns:c16="http://schemas.microsoft.com/office/drawing/2014/chart" uri="{C3380CC4-5D6E-409C-BE32-E72D297353CC}">
              <c16:uniqueId val="{00000007-A1EE-41E4-AB82-A64291D65321}"/>
            </c:ext>
          </c:extLst>
        </c:ser>
        <c:ser>
          <c:idx val="1"/>
          <c:order val="1"/>
          <c:tx>
            <c:strRef>
              <c:f>Sheet1!$C$1</c:f>
              <c:strCache>
                <c:ptCount val="1"/>
                <c:pt idx="0">
                  <c:v>Column1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soft" dir="b">
                <a:rot lat="0" lon="0" rev="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Sheet1!$C$2:$C$8</c:f>
              <c:numCache>
                <c:formatCode>General</c:formatCode>
                <c:ptCount val="7"/>
              </c:numCache>
            </c:numRef>
          </c:val>
          <c:extLst>
            <c:ext xmlns:c16="http://schemas.microsoft.com/office/drawing/2014/chart" uri="{C3380CC4-5D6E-409C-BE32-E72D297353CC}">
              <c16:uniqueId val="{00000008-A1EE-41E4-AB82-A64291D65321}"/>
            </c:ext>
          </c:extLst>
        </c:ser>
        <c:ser>
          <c:idx val="2"/>
          <c:order val="2"/>
          <c:tx>
            <c:strRef>
              <c:f>Sheet1!$D$1</c:f>
              <c:strCache>
                <c:ptCount val="1"/>
                <c:pt idx="0">
                  <c:v>Column2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soft" dir="b">
                <a:rot lat="0" lon="0" rev="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Sheet1!$D$2:$D$8</c:f>
              <c:numCache>
                <c:formatCode>General</c:formatCode>
                <c:ptCount val="7"/>
              </c:numCache>
            </c:numRef>
          </c:val>
          <c:extLst>
            <c:ext xmlns:c16="http://schemas.microsoft.com/office/drawing/2014/chart" uri="{C3380CC4-5D6E-409C-BE32-E72D297353CC}">
              <c16:uniqueId val="{00000009-A1EE-41E4-AB82-A64291D65321}"/>
            </c:ext>
          </c:extLst>
        </c:ser>
        <c:dLbls>
          <c:showLegendKey val="0"/>
          <c:showVal val="1"/>
          <c:showCatName val="0"/>
          <c:showSerName val="0"/>
          <c:showPercent val="0"/>
          <c:showBubbleSize val="0"/>
        </c:dLbls>
        <c:gapWidth val="150"/>
        <c:shape val="box"/>
        <c:axId val="1310050672"/>
        <c:axId val="1310057200"/>
        <c:axId val="0"/>
      </c:bar3DChart>
      <c:catAx>
        <c:axId val="1310050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057200"/>
        <c:crosses val="autoZero"/>
        <c:auto val="1"/>
        <c:lblAlgn val="ctr"/>
        <c:lblOffset val="100"/>
        <c:noMultiLvlLbl val="0"/>
      </c:catAx>
      <c:valAx>
        <c:axId val="13100572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050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c:v>
                </c:pt>
              </c:strCache>
            </c:strRef>
          </c:tx>
          <c:spPr>
            <a:solidFill>
              <a:schemeClr val="accent1"/>
            </a:solidFill>
            <a:ln>
              <a:noFill/>
            </a:ln>
            <a:effectLst/>
            <a:sp3d/>
          </c:spPr>
          <c:invertIfNegative val="0"/>
          <c:dLbls>
            <c:dLbl>
              <c:idx val="0"/>
              <c:layout>
                <c:manualLayout>
                  <c:x val="1.811594202898533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F7-49DD-9C41-5575B5F2796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Sheet1!$B$2:$B$5</c:f>
              <c:numCache>
                <c:formatCode>General</c:formatCode>
                <c:ptCount val="1"/>
                <c:pt idx="0">
                  <c:v>2272</c:v>
                </c:pt>
              </c:numCache>
            </c:numRef>
          </c:val>
          <c:extLst>
            <c:ext xmlns:c16="http://schemas.microsoft.com/office/drawing/2014/chart" uri="{C3380CC4-5D6E-409C-BE32-E72D297353CC}">
              <c16:uniqueId val="{00000001-ADF7-49DD-9C41-5575B5F2796A}"/>
            </c:ext>
          </c:extLst>
        </c:ser>
        <c:ser>
          <c:idx val="1"/>
          <c:order val="1"/>
          <c:tx>
            <c:strRef>
              <c:f>Sheet1!$C$1</c:f>
              <c:strCache>
                <c:ptCount val="1"/>
                <c:pt idx="0">
                  <c:v>Successful Completion</c:v>
                </c:pt>
              </c:strCache>
            </c:strRef>
          </c:tx>
          <c:spPr>
            <a:solidFill>
              <a:schemeClr val="accent2"/>
            </a:solidFill>
            <a:ln>
              <a:noFill/>
            </a:ln>
            <a:effectLst/>
            <a:sp3d/>
          </c:spPr>
          <c:invertIfNegative val="0"/>
          <c:dLbls>
            <c:dLbl>
              <c:idx val="0"/>
              <c:layout>
                <c:manualLayout>
                  <c:x val="2.4154589371980676E-2"/>
                  <c:y val="-1.0701565525540403E-16"/>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F7-49DD-9C41-5575B5F2796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Sheet1!$C$2:$C$5</c:f>
              <c:numCache>
                <c:formatCode>General</c:formatCode>
                <c:ptCount val="1"/>
                <c:pt idx="0">
                  <c:v>1820</c:v>
                </c:pt>
              </c:numCache>
            </c:numRef>
          </c:val>
          <c:extLst>
            <c:ext xmlns:c16="http://schemas.microsoft.com/office/drawing/2014/chart" uri="{C3380CC4-5D6E-409C-BE32-E72D297353CC}">
              <c16:uniqueId val="{00000003-ADF7-49DD-9C41-5575B5F2796A}"/>
            </c:ext>
          </c:extLst>
        </c:ser>
        <c:ser>
          <c:idx val="2"/>
          <c:order val="2"/>
          <c:tx>
            <c:strRef>
              <c:f>Sheet1!$D$1</c:f>
              <c:strCache>
                <c:ptCount val="1"/>
                <c:pt idx="0">
                  <c:v>Still in Program</c:v>
                </c:pt>
              </c:strCache>
            </c:strRef>
          </c:tx>
          <c:spPr>
            <a:solidFill>
              <a:schemeClr val="accent3"/>
            </a:solidFill>
            <a:ln>
              <a:noFill/>
            </a:ln>
            <a:effectLst/>
            <a:sp3d/>
          </c:spPr>
          <c:invertIfNegative val="0"/>
          <c:dLbls>
            <c:dLbl>
              <c:idx val="0"/>
              <c:layout>
                <c:manualLayout>
                  <c:x val="1.8115942028985484E-2"/>
                  <c:y val="-1.459321247855257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F7-49DD-9C41-5575B5F279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Sheet1!$D$2:$D$5</c:f>
              <c:numCache>
                <c:formatCode>General</c:formatCode>
                <c:ptCount val="1"/>
                <c:pt idx="0">
                  <c:v>245</c:v>
                </c:pt>
              </c:numCache>
            </c:numRef>
          </c:val>
          <c:extLst>
            <c:ext xmlns:c16="http://schemas.microsoft.com/office/drawing/2014/chart" uri="{C3380CC4-5D6E-409C-BE32-E72D297353CC}">
              <c16:uniqueId val="{00000005-ADF7-49DD-9C41-5575B5F2796A}"/>
            </c:ext>
          </c:extLst>
        </c:ser>
        <c:ser>
          <c:idx val="3"/>
          <c:order val="3"/>
          <c:tx>
            <c:strRef>
              <c:f>Sheet1!$E$1</c:f>
              <c:strCache>
                <c:ptCount val="1"/>
                <c:pt idx="0">
                  <c:v>Unsuccessful</c:v>
                </c:pt>
              </c:strCache>
            </c:strRef>
          </c:tx>
          <c:spPr>
            <a:solidFill>
              <a:schemeClr val="accent4"/>
            </a:solidFill>
            <a:ln>
              <a:noFill/>
            </a:ln>
            <a:effectLst/>
            <a:sp3d/>
          </c:spPr>
          <c:invertIfNegative val="0"/>
          <c:dLbls>
            <c:dLbl>
              <c:idx val="0"/>
              <c:layout>
                <c:manualLayout>
                  <c:x val="1.4492753623188406E-2"/>
                  <c:y val="0"/>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F7-49DD-9C41-5575B5F2796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Sheet1!$E$2:$E$5</c:f>
              <c:numCache>
                <c:formatCode>General</c:formatCode>
                <c:ptCount val="1"/>
                <c:pt idx="0">
                  <c:v>205</c:v>
                </c:pt>
              </c:numCache>
            </c:numRef>
          </c:val>
          <c:extLst>
            <c:ext xmlns:c16="http://schemas.microsoft.com/office/drawing/2014/chart" uri="{C3380CC4-5D6E-409C-BE32-E72D297353CC}">
              <c16:uniqueId val="{00000007-ADF7-49DD-9C41-5575B5F2796A}"/>
            </c:ext>
          </c:extLst>
        </c:ser>
        <c:dLbls>
          <c:showLegendKey val="0"/>
          <c:showVal val="1"/>
          <c:showCatName val="0"/>
          <c:showSerName val="0"/>
          <c:showPercent val="0"/>
          <c:showBubbleSize val="0"/>
        </c:dLbls>
        <c:gapWidth val="150"/>
        <c:shape val="box"/>
        <c:axId val="1310048496"/>
        <c:axId val="1310055568"/>
        <c:axId val="0"/>
      </c:bar3DChart>
      <c:catAx>
        <c:axId val="1310048496"/>
        <c:scaling>
          <c:orientation val="minMax"/>
        </c:scaling>
        <c:delete val="1"/>
        <c:axPos val="l"/>
        <c:numFmt formatCode="General" sourceLinked="1"/>
        <c:majorTickMark val="none"/>
        <c:minorTickMark val="none"/>
        <c:tickLblPos val="nextTo"/>
        <c:crossAx val="1310055568"/>
        <c:crosses val="autoZero"/>
        <c:auto val="1"/>
        <c:lblAlgn val="ctr"/>
        <c:lblOffset val="100"/>
        <c:noMultiLvlLbl val="0"/>
      </c:catAx>
      <c:valAx>
        <c:axId val="13100555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04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c:v>
                </c:pt>
              </c:strCache>
            </c:strRef>
          </c:tx>
          <c:spPr>
            <a:solidFill>
              <a:schemeClr val="accent1"/>
            </a:solidFill>
            <a:ln>
              <a:noFill/>
            </a:ln>
            <a:effectLst/>
            <a:sp3d/>
          </c:spPr>
          <c:invertIfNegative val="0"/>
          <c:dLbls>
            <c:dLbl>
              <c:idx val="0"/>
              <c:layout>
                <c:manualLayout>
                  <c:x val="1.8115942028985331E-2"/>
                  <c:y val="-2.9186424957105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A1-464B-A0EB-81E38CA1A9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Sheet1!$B$2:$B$5</c:f>
              <c:numCache>
                <c:formatCode>General</c:formatCode>
                <c:ptCount val="1"/>
                <c:pt idx="0">
                  <c:v>2272</c:v>
                </c:pt>
              </c:numCache>
            </c:numRef>
          </c:val>
          <c:extLst>
            <c:ext xmlns:c16="http://schemas.microsoft.com/office/drawing/2014/chart" uri="{C3380CC4-5D6E-409C-BE32-E72D297353CC}">
              <c16:uniqueId val="{00000001-ADA1-464B-A0EB-81E38CA1A97F}"/>
            </c:ext>
          </c:extLst>
        </c:ser>
        <c:ser>
          <c:idx val="1"/>
          <c:order val="1"/>
          <c:tx>
            <c:strRef>
              <c:f>Sheet1!$C$1</c:f>
              <c:strCache>
                <c:ptCount val="1"/>
                <c:pt idx="0">
                  <c:v>Successful Completion</c:v>
                </c:pt>
              </c:strCache>
            </c:strRef>
          </c:tx>
          <c:spPr>
            <a:solidFill>
              <a:schemeClr val="accent2"/>
            </a:solidFill>
            <a:ln>
              <a:noFill/>
            </a:ln>
            <a:effectLst/>
            <a:sp3d/>
          </c:spPr>
          <c:invertIfNegative val="0"/>
          <c:dLbls>
            <c:dLbl>
              <c:idx val="0"/>
              <c:layout>
                <c:manualLayout>
                  <c:x val="2.0531400966183663E-2"/>
                  <c:y val="-2.9186424957106218E-3"/>
                </c:manualLayout>
              </c:layout>
              <c:tx>
                <c:rich>
                  <a:bodyPr/>
                  <a:lstStyle/>
                  <a:p>
                    <a:fld id="{03098AFE-BC8B-4F40-A4E3-D9D6D0F056C6}" type="VALUE">
                      <a:rPr lang="en-US" sz="1800"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A1-464B-A0EB-81E38CA1A9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Sheet1!$C$2:$C$5</c:f>
              <c:numCache>
                <c:formatCode>General</c:formatCode>
                <c:ptCount val="1"/>
                <c:pt idx="0">
                  <c:v>1820</c:v>
                </c:pt>
              </c:numCache>
            </c:numRef>
          </c:val>
          <c:extLst>
            <c:ext xmlns:c16="http://schemas.microsoft.com/office/drawing/2014/chart" uri="{C3380CC4-5D6E-409C-BE32-E72D297353CC}">
              <c16:uniqueId val="{00000003-ADA1-464B-A0EB-81E38CA1A97F}"/>
            </c:ext>
          </c:extLst>
        </c:ser>
        <c:ser>
          <c:idx val="2"/>
          <c:order val="2"/>
          <c:tx>
            <c:strRef>
              <c:f>Sheet1!$D$1</c:f>
              <c:strCache>
                <c:ptCount val="1"/>
                <c:pt idx="0">
                  <c:v>Still in Program</c:v>
                </c:pt>
              </c:strCache>
            </c:strRef>
          </c:tx>
          <c:spPr>
            <a:solidFill>
              <a:schemeClr val="accent3"/>
            </a:solidFill>
            <a:ln>
              <a:noFill/>
            </a:ln>
            <a:effectLst/>
            <a:sp3d/>
          </c:spPr>
          <c:invertIfNegative val="0"/>
          <c:dLbls>
            <c:dLbl>
              <c:idx val="0"/>
              <c:layout>
                <c:manualLayout>
                  <c:x val="2.1739130434782608E-2"/>
                  <c:y val="-1.7511854974263087E-2"/>
                </c:manualLayout>
              </c:layout>
              <c:tx>
                <c:rich>
                  <a:bodyPr/>
                  <a:lstStyle/>
                  <a:p>
                    <a:fld id="{FD7D3B81-07C2-4EC8-B46A-DEE1EEE94356}" type="VALUE">
                      <a:rPr lang="en-US" sz="1800"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DA1-464B-A0EB-81E38CA1A9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Sheet1!$D$2:$D$5</c:f>
              <c:numCache>
                <c:formatCode>General</c:formatCode>
                <c:ptCount val="1"/>
                <c:pt idx="0">
                  <c:v>245</c:v>
                </c:pt>
              </c:numCache>
            </c:numRef>
          </c:val>
          <c:extLst>
            <c:ext xmlns:c16="http://schemas.microsoft.com/office/drawing/2014/chart" uri="{C3380CC4-5D6E-409C-BE32-E72D297353CC}">
              <c16:uniqueId val="{00000005-ADA1-464B-A0EB-81E38CA1A97F}"/>
            </c:ext>
          </c:extLst>
        </c:ser>
        <c:ser>
          <c:idx val="3"/>
          <c:order val="3"/>
          <c:tx>
            <c:strRef>
              <c:f>Sheet1!$E$1</c:f>
              <c:strCache>
                <c:ptCount val="1"/>
                <c:pt idx="0">
                  <c:v>Unsuccessful</c:v>
                </c:pt>
              </c:strCache>
            </c:strRef>
          </c:tx>
          <c:spPr>
            <a:solidFill>
              <a:schemeClr val="accent4"/>
            </a:solidFill>
            <a:ln>
              <a:noFill/>
            </a:ln>
            <a:effectLst/>
            <a:sp3d/>
          </c:spPr>
          <c:invertIfNegative val="0"/>
          <c:dLbls>
            <c:dLbl>
              <c:idx val="0"/>
              <c:layout>
                <c:manualLayout>
                  <c:x val="1.2077294685990315E-2"/>
                  <c:y val="-1.4593212478552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A1-464B-A0EB-81E38CA1A9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Unsucessful </c:v>
                </c:pt>
              </c:strCache>
            </c:strRef>
          </c:cat>
          <c:val>
            <c:numRef>
              <c:f>Sheet1!$E$2:$E$5</c:f>
              <c:numCache>
                <c:formatCode>General</c:formatCode>
                <c:ptCount val="1"/>
                <c:pt idx="0">
                  <c:v>205</c:v>
                </c:pt>
              </c:numCache>
            </c:numRef>
          </c:val>
          <c:extLst>
            <c:ext xmlns:c16="http://schemas.microsoft.com/office/drawing/2014/chart" uri="{C3380CC4-5D6E-409C-BE32-E72D297353CC}">
              <c16:uniqueId val="{00000007-ADA1-464B-A0EB-81E38CA1A97F}"/>
            </c:ext>
          </c:extLst>
        </c:ser>
        <c:dLbls>
          <c:showLegendKey val="0"/>
          <c:showVal val="1"/>
          <c:showCatName val="0"/>
          <c:showSerName val="0"/>
          <c:showPercent val="0"/>
          <c:showBubbleSize val="0"/>
        </c:dLbls>
        <c:gapWidth val="150"/>
        <c:shape val="box"/>
        <c:axId val="1310062640"/>
        <c:axId val="1310056112"/>
        <c:axId val="0"/>
      </c:bar3DChart>
      <c:catAx>
        <c:axId val="1310062640"/>
        <c:scaling>
          <c:orientation val="minMax"/>
        </c:scaling>
        <c:delete val="1"/>
        <c:axPos val="l"/>
        <c:numFmt formatCode="General" sourceLinked="1"/>
        <c:majorTickMark val="none"/>
        <c:minorTickMark val="none"/>
        <c:tickLblPos val="nextTo"/>
        <c:crossAx val="1310056112"/>
        <c:crosses val="autoZero"/>
        <c:auto val="1"/>
        <c:lblAlgn val="ctr"/>
        <c:lblOffset val="100"/>
        <c:noMultiLvlLbl val="0"/>
      </c:catAx>
      <c:valAx>
        <c:axId val="131005611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06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1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0.69942</cdr:x>
      <cdr:y>0.5</cdr:y>
    </cdr:from>
    <cdr:to>
      <cdr:x>0.78638</cdr:x>
      <cdr:y>0.71014</cdr:y>
    </cdr:to>
    <cdr:sp macro="" textlink="">
      <cdr:nvSpPr>
        <cdr:cNvPr id="2" name="TextBox 1"/>
        <cdr:cNvSpPr txBox="1"/>
      </cdr:nvSpPr>
      <cdr:spPr>
        <a:xfrm xmlns:a="http://schemas.openxmlformats.org/drawingml/2006/main">
          <a:off x="7354824" y="21756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0.67159</cdr:x>
      <cdr:y>0.32332</cdr:y>
    </cdr:from>
    <cdr:to>
      <cdr:x>0.84706</cdr:x>
      <cdr:y>0.64797</cdr:y>
    </cdr:to>
    <cdr:sp macro="" textlink="">
      <cdr:nvSpPr>
        <cdr:cNvPr id="3" name="TextBox 2"/>
        <cdr:cNvSpPr txBox="1"/>
      </cdr:nvSpPr>
      <cdr:spPr>
        <a:xfrm xmlns:a="http://schemas.openxmlformats.org/drawingml/2006/main">
          <a:off x="7062171" y="1406859"/>
          <a:ext cx="1845207" cy="14126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6000" dirty="0"/>
        </a:p>
      </cdr:txBody>
    </cdr:sp>
  </cdr:relSizeAnchor>
</c:userShapes>
</file>

<file path=ppt/drawings/drawing10.xml><?xml version="1.0" encoding="utf-8"?>
<c:userShapes xmlns:c="http://schemas.openxmlformats.org/drawingml/2006/chart">
  <cdr:relSizeAnchor xmlns:cdr="http://schemas.openxmlformats.org/drawingml/2006/chartDrawing">
    <cdr:from>
      <cdr:x>0.69942</cdr:x>
      <cdr:y>0.5</cdr:y>
    </cdr:from>
    <cdr:to>
      <cdr:x>0.78638</cdr:x>
      <cdr:y>0.71014</cdr:y>
    </cdr:to>
    <cdr:sp macro="" textlink="">
      <cdr:nvSpPr>
        <cdr:cNvPr id="2" name="TextBox 1"/>
        <cdr:cNvSpPr txBox="1"/>
      </cdr:nvSpPr>
      <cdr:spPr>
        <a:xfrm xmlns:a="http://schemas.openxmlformats.org/drawingml/2006/main">
          <a:off x="7354824" y="21756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0.67159</cdr:x>
      <cdr:y>0.32332</cdr:y>
    </cdr:from>
    <cdr:to>
      <cdr:x>0.84706</cdr:x>
      <cdr:y>0.64797</cdr:y>
    </cdr:to>
    <cdr:sp macro="" textlink="">
      <cdr:nvSpPr>
        <cdr:cNvPr id="3" name="TextBox 2"/>
        <cdr:cNvSpPr txBox="1"/>
      </cdr:nvSpPr>
      <cdr:spPr>
        <a:xfrm xmlns:a="http://schemas.openxmlformats.org/drawingml/2006/main">
          <a:off x="7062171" y="1406859"/>
          <a:ext cx="1845207" cy="14126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6000" dirty="0"/>
        </a:p>
      </cdr:txBody>
    </cdr:sp>
  </cdr:relSizeAnchor>
</c:userShapes>
</file>

<file path=ppt/drawings/drawing2.xml><?xml version="1.0" encoding="utf-8"?>
<c:userShapes xmlns:c="http://schemas.openxmlformats.org/drawingml/2006/chart">
  <cdr:relSizeAnchor xmlns:cdr="http://schemas.openxmlformats.org/drawingml/2006/chartDrawing">
    <cdr:from>
      <cdr:x>0.69942</cdr:x>
      <cdr:y>0.5</cdr:y>
    </cdr:from>
    <cdr:to>
      <cdr:x>0.78638</cdr:x>
      <cdr:y>0.71014</cdr:y>
    </cdr:to>
    <cdr:sp macro="" textlink="">
      <cdr:nvSpPr>
        <cdr:cNvPr id="2" name="TextBox 1"/>
        <cdr:cNvSpPr txBox="1"/>
      </cdr:nvSpPr>
      <cdr:spPr>
        <a:xfrm xmlns:a="http://schemas.openxmlformats.org/drawingml/2006/main">
          <a:off x="7354824" y="21756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0.71597</cdr:x>
      <cdr:y>0.2883</cdr:y>
    </cdr:from>
    <cdr:to>
      <cdr:x>0.89144</cdr:x>
      <cdr:y>0.61295</cdr:y>
    </cdr:to>
    <cdr:sp macro="" textlink="">
      <cdr:nvSpPr>
        <cdr:cNvPr id="3" name="TextBox 2"/>
        <cdr:cNvSpPr txBox="1"/>
      </cdr:nvSpPr>
      <cdr:spPr>
        <a:xfrm xmlns:a="http://schemas.openxmlformats.org/drawingml/2006/main">
          <a:off x="7528897" y="1254475"/>
          <a:ext cx="1845172" cy="14126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6000" dirty="0"/>
            <a:t>100%*</a:t>
          </a:r>
        </a:p>
      </cdr:txBody>
    </cdr:sp>
  </cdr:relSizeAnchor>
</c:userShapes>
</file>

<file path=ppt/drawings/drawing3.xml><?xml version="1.0" encoding="utf-8"?>
<c:userShapes xmlns:c="http://schemas.openxmlformats.org/drawingml/2006/chart">
  <cdr:relSizeAnchor xmlns:cdr="http://schemas.openxmlformats.org/drawingml/2006/chartDrawing">
    <cdr:from>
      <cdr:x>0.69942</cdr:x>
      <cdr:y>0.5</cdr:y>
    </cdr:from>
    <cdr:to>
      <cdr:x>0.78638</cdr:x>
      <cdr:y>0.71014</cdr:y>
    </cdr:to>
    <cdr:sp macro="" textlink="">
      <cdr:nvSpPr>
        <cdr:cNvPr id="2" name="TextBox 1"/>
        <cdr:cNvSpPr txBox="1"/>
      </cdr:nvSpPr>
      <cdr:spPr>
        <a:xfrm xmlns:a="http://schemas.openxmlformats.org/drawingml/2006/main">
          <a:off x="7354824" y="21756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0.67159</cdr:x>
      <cdr:y>0.32332</cdr:y>
    </cdr:from>
    <cdr:to>
      <cdr:x>0.84706</cdr:x>
      <cdr:y>0.64797</cdr:y>
    </cdr:to>
    <cdr:sp macro="" textlink="">
      <cdr:nvSpPr>
        <cdr:cNvPr id="3" name="TextBox 2"/>
        <cdr:cNvSpPr txBox="1"/>
      </cdr:nvSpPr>
      <cdr:spPr>
        <a:xfrm xmlns:a="http://schemas.openxmlformats.org/drawingml/2006/main">
          <a:off x="7062171" y="1406859"/>
          <a:ext cx="1845207" cy="14126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6000" dirty="0"/>
        </a:p>
      </cdr:txBody>
    </cdr:sp>
  </cdr:relSizeAnchor>
</c:userShapes>
</file>

<file path=ppt/drawings/drawing4.xml><?xml version="1.0" encoding="utf-8"?>
<c:userShapes xmlns:c="http://schemas.openxmlformats.org/drawingml/2006/chart">
  <cdr:relSizeAnchor xmlns:cdr="http://schemas.openxmlformats.org/drawingml/2006/chartDrawing">
    <cdr:from>
      <cdr:x>0.69942</cdr:x>
      <cdr:y>0.5</cdr:y>
    </cdr:from>
    <cdr:to>
      <cdr:x>0.78638</cdr:x>
      <cdr:y>0.71014</cdr:y>
    </cdr:to>
    <cdr:sp macro="" textlink="">
      <cdr:nvSpPr>
        <cdr:cNvPr id="2" name="TextBox 1"/>
        <cdr:cNvSpPr txBox="1"/>
      </cdr:nvSpPr>
      <cdr:spPr>
        <a:xfrm xmlns:a="http://schemas.openxmlformats.org/drawingml/2006/main">
          <a:off x="7354824" y="21756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0.67159</cdr:x>
      <cdr:y>0.32332</cdr:y>
    </cdr:from>
    <cdr:to>
      <cdr:x>0.84706</cdr:x>
      <cdr:y>0.64797</cdr:y>
    </cdr:to>
    <cdr:sp macro="" textlink="">
      <cdr:nvSpPr>
        <cdr:cNvPr id="3" name="TextBox 2"/>
        <cdr:cNvSpPr txBox="1"/>
      </cdr:nvSpPr>
      <cdr:spPr>
        <a:xfrm xmlns:a="http://schemas.openxmlformats.org/drawingml/2006/main">
          <a:off x="7062171" y="1406859"/>
          <a:ext cx="1845207" cy="14126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6000" dirty="0"/>
        </a:p>
      </cdr:txBody>
    </cdr:sp>
  </cdr:relSizeAnchor>
  <cdr:relSizeAnchor xmlns:cdr="http://schemas.openxmlformats.org/drawingml/2006/chartDrawing">
    <cdr:from>
      <cdr:x>0.72121</cdr:x>
      <cdr:y>0.3012</cdr:y>
    </cdr:from>
    <cdr:to>
      <cdr:x>0.85469</cdr:x>
      <cdr:y>0.58507</cdr:y>
    </cdr:to>
    <cdr:sp macro="" textlink="">
      <cdr:nvSpPr>
        <cdr:cNvPr id="4" name="TextBox 3"/>
        <cdr:cNvSpPr txBox="1"/>
      </cdr:nvSpPr>
      <cdr:spPr>
        <a:xfrm xmlns:a="http://schemas.openxmlformats.org/drawingml/2006/main">
          <a:off x="7583905" y="1310607"/>
          <a:ext cx="1403684" cy="12352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0.74247</cdr:x>
      <cdr:y>0.31537</cdr:y>
    </cdr:from>
    <cdr:to>
      <cdr:x>0.87672</cdr:x>
      <cdr:y>0.59925</cdr:y>
    </cdr:to>
    <cdr:sp macro="" textlink="">
      <cdr:nvSpPr>
        <cdr:cNvPr id="5" name="TextBox 4"/>
        <cdr:cNvSpPr txBox="1"/>
      </cdr:nvSpPr>
      <cdr:spPr>
        <a:xfrm xmlns:a="http://schemas.openxmlformats.org/drawingml/2006/main">
          <a:off x="7807525" y="1372269"/>
          <a:ext cx="1411719" cy="12352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6000" dirty="0"/>
            <a:t>82%</a:t>
          </a:r>
        </a:p>
      </cdr:txBody>
    </cdr:sp>
  </cdr:relSizeAnchor>
</c:userShapes>
</file>

<file path=ppt/drawings/drawing5.xml><?xml version="1.0" encoding="utf-8"?>
<c:userShapes xmlns:c="http://schemas.openxmlformats.org/drawingml/2006/chart">
  <cdr:relSizeAnchor xmlns:cdr="http://schemas.openxmlformats.org/drawingml/2006/chartDrawing">
    <cdr:from>
      <cdr:x>0.69942</cdr:x>
      <cdr:y>0.5</cdr:y>
    </cdr:from>
    <cdr:to>
      <cdr:x>0.78638</cdr:x>
      <cdr:y>0.71014</cdr:y>
    </cdr:to>
    <cdr:sp macro="" textlink="">
      <cdr:nvSpPr>
        <cdr:cNvPr id="2" name="TextBox 1"/>
        <cdr:cNvSpPr txBox="1"/>
      </cdr:nvSpPr>
      <cdr:spPr>
        <a:xfrm xmlns:a="http://schemas.openxmlformats.org/drawingml/2006/main">
          <a:off x="7354824" y="21756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0.67159</cdr:x>
      <cdr:y>0.32332</cdr:y>
    </cdr:from>
    <cdr:to>
      <cdr:x>0.84706</cdr:x>
      <cdr:y>0.64797</cdr:y>
    </cdr:to>
    <cdr:sp macro="" textlink="">
      <cdr:nvSpPr>
        <cdr:cNvPr id="3" name="TextBox 2"/>
        <cdr:cNvSpPr txBox="1"/>
      </cdr:nvSpPr>
      <cdr:spPr>
        <a:xfrm xmlns:a="http://schemas.openxmlformats.org/drawingml/2006/main">
          <a:off x="7062171" y="1406859"/>
          <a:ext cx="1845207" cy="14126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6000" dirty="0"/>
        </a:p>
      </cdr:txBody>
    </cdr:sp>
  </cdr:relSizeAnchor>
</c:userShapes>
</file>

<file path=ppt/drawings/drawing6.xml><?xml version="1.0" encoding="utf-8"?>
<c:userShapes xmlns:c="http://schemas.openxmlformats.org/drawingml/2006/chart">
  <cdr:relSizeAnchor xmlns:cdr="http://schemas.openxmlformats.org/drawingml/2006/chartDrawing">
    <cdr:from>
      <cdr:x>0.69942</cdr:x>
      <cdr:y>0.5</cdr:y>
    </cdr:from>
    <cdr:to>
      <cdr:x>0.78638</cdr:x>
      <cdr:y>0.71014</cdr:y>
    </cdr:to>
    <cdr:sp macro="" textlink="">
      <cdr:nvSpPr>
        <cdr:cNvPr id="2" name="TextBox 1"/>
        <cdr:cNvSpPr txBox="1"/>
      </cdr:nvSpPr>
      <cdr:spPr>
        <a:xfrm xmlns:a="http://schemas.openxmlformats.org/drawingml/2006/main">
          <a:off x="7354824" y="21756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0.67159</cdr:x>
      <cdr:y>0.32332</cdr:y>
    </cdr:from>
    <cdr:to>
      <cdr:x>0.84706</cdr:x>
      <cdr:y>0.64797</cdr:y>
    </cdr:to>
    <cdr:sp macro="" textlink="">
      <cdr:nvSpPr>
        <cdr:cNvPr id="3" name="TextBox 2"/>
        <cdr:cNvSpPr txBox="1"/>
      </cdr:nvSpPr>
      <cdr:spPr>
        <a:xfrm xmlns:a="http://schemas.openxmlformats.org/drawingml/2006/main">
          <a:off x="7062171" y="1406859"/>
          <a:ext cx="1845207" cy="14126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6000" dirty="0"/>
        </a:p>
      </cdr:txBody>
    </cdr:sp>
  </cdr:relSizeAnchor>
  <cdr:relSizeAnchor xmlns:cdr="http://schemas.openxmlformats.org/drawingml/2006/chartDrawing">
    <cdr:from>
      <cdr:x>0.77122</cdr:x>
      <cdr:y>0.31537</cdr:y>
    </cdr:from>
    <cdr:to>
      <cdr:x>0.91462</cdr:x>
      <cdr:y>0.60293</cdr:y>
    </cdr:to>
    <cdr:sp macro="" textlink="">
      <cdr:nvSpPr>
        <cdr:cNvPr id="4" name="TextBox 3"/>
        <cdr:cNvSpPr txBox="1"/>
      </cdr:nvSpPr>
      <cdr:spPr>
        <a:xfrm xmlns:a="http://schemas.openxmlformats.org/drawingml/2006/main">
          <a:off x="8109824" y="1372269"/>
          <a:ext cx="1507937" cy="12512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6000" dirty="0"/>
            <a:t>90%</a:t>
          </a:r>
        </a:p>
      </cdr:txBody>
    </cdr:sp>
  </cdr:relSizeAnchor>
</c:userShapes>
</file>

<file path=ppt/drawings/drawing7.xml><?xml version="1.0" encoding="utf-8"?>
<c:userShapes xmlns:c="http://schemas.openxmlformats.org/drawingml/2006/chart">
  <cdr:relSizeAnchor xmlns:cdr="http://schemas.openxmlformats.org/drawingml/2006/chartDrawing">
    <cdr:from>
      <cdr:x>0.69942</cdr:x>
      <cdr:y>0.5</cdr:y>
    </cdr:from>
    <cdr:to>
      <cdr:x>0.78638</cdr:x>
      <cdr:y>0.71014</cdr:y>
    </cdr:to>
    <cdr:sp macro="" textlink="">
      <cdr:nvSpPr>
        <cdr:cNvPr id="2" name="TextBox 1"/>
        <cdr:cNvSpPr txBox="1"/>
      </cdr:nvSpPr>
      <cdr:spPr>
        <a:xfrm xmlns:a="http://schemas.openxmlformats.org/drawingml/2006/main">
          <a:off x="7354824" y="21756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0.67159</cdr:x>
      <cdr:y>0.32332</cdr:y>
    </cdr:from>
    <cdr:to>
      <cdr:x>0.84706</cdr:x>
      <cdr:y>0.64797</cdr:y>
    </cdr:to>
    <cdr:sp macro="" textlink="">
      <cdr:nvSpPr>
        <cdr:cNvPr id="3" name="TextBox 2"/>
        <cdr:cNvSpPr txBox="1"/>
      </cdr:nvSpPr>
      <cdr:spPr>
        <a:xfrm xmlns:a="http://schemas.openxmlformats.org/drawingml/2006/main">
          <a:off x="7062171" y="1406859"/>
          <a:ext cx="1845207" cy="14126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6000" dirty="0"/>
        </a:p>
      </cdr:txBody>
    </cdr:sp>
  </cdr:relSizeAnchor>
</c:userShapes>
</file>

<file path=ppt/drawings/drawing8.xml><?xml version="1.0" encoding="utf-8"?>
<c:userShapes xmlns:c="http://schemas.openxmlformats.org/drawingml/2006/chart">
  <cdr:relSizeAnchor xmlns:cdr="http://schemas.openxmlformats.org/drawingml/2006/chartDrawing">
    <cdr:from>
      <cdr:x>0.69942</cdr:x>
      <cdr:y>0.5</cdr:y>
    </cdr:from>
    <cdr:to>
      <cdr:x>0.78638</cdr:x>
      <cdr:y>0.71014</cdr:y>
    </cdr:to>
    <cdr:sp macro="" textlink="">
      <cdr:nvSpPr>
        <cdr:cNvPr id="2" name="TextBox 1"/>
        <cdr:cNvSpPr txBox="1"/>
      </cdr:nvSpPr>
      <cdr:spPr>
        <a:xfrm xmlns:a="http://schemas.openxmlformats.org/drawingml/2006/main">
          <a:off x="7354824" y="21756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0.67159</cdr:x>
      <cdr:y>0.32332</cdr:y>
    </cdr:from>
    <cdr:to>
      <cdr:x>0.84706</cdr:x>
      <cdr:y>0.64797</cdr:y>
    </cdr:to>
    <cdr:sp macro="" textlink="">
      <cdr:nvSpPr>
        <cdr:cNvPr id="3" name="TextBox 2"/>
        <cdr:cNvSpPr txBox="1"/>
      </cdr:nvSpPr>
      <cdr:spPr>
        <a:xfrm xmlns:a="http://schemas.openxmlformats.org/drawingml/2006/main">
          <a:off x="7062171" y="1406859"/>
          <a:ext cx="1845207" cy="14126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6000" dirty="0"/>
        </a:p>
      </cdr:txBody>
    </cdr:sp>
  </cdr:relSizeAnchor>
  <cdr:relSizeAnchor xmlns:cdr="http://schemas.openxmlformats.org/drawingml/2006/chartDrawing">
    <cdr:from>
      <cdr:x>0.6589</cdr:x>
      <cdr:y>0.30466</cdr:y>
    </cdr:from>
    <cdr:to>
      <cdr:x>0.79772</cdr:x>
      <cdr:y>0.54245</cdr:y>
    </cdr:to>
    <cdr:sp macro="" textlink="">
      <cdr:nvSpPr>
        <cdr:cNvPr id="4" name="TextBox 3"/>
        <cdr:cNvSpPr txBox="1"/>
      </cdr:nvSpPr>
      <cdr:spPr>
        <a:xfrm xmlns:a="http://schemas.openxmlformats.org/drawingml/2006/main">
          <a:off x="6928717" y="1325662"/>
          <a:ext cx="1459775" cy="10347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6000" dirty="0"/>
            <a:t>77%</a:t>
          </a:r>
        </a:p>
      </cdr:txBody>
    </cdr:sp>
  </cdr:relSizeAnchor>
</c:userShapes>
</file>

<file path=ppt/drawings/drawing9.xml><?xml version="1.0" encoding="utf-8"?>
<c:userShapes xmlns:c="http://schemas.openxmlformats.org/drawingml/2006/chart">
  <cdr:relSizeAnchor xmlns:cdr="http://schemas.openxmlformats.org/drawingml/2006/chartDrawing">
    <cdr:from>
      <cdr:x>0.69942</cdr:x>
      <cdr:y>0.5</cdr:y>
    </cdr:from>
    <cdr:to>
      <cdr:x>0.78638</cdr:x>
      <cdr:y>0.71014</cdr:y>
    </cdr:to>
    <cdr:sp macro="" textlink="">
      <cdr:nvSpPr>
        <cdr:cNvPr id="2" name="TextBox 1"/>
        <cdr:cNvSpPr txBox="1"/>
      </cdr:nvSpPr>
      <cdr:spPr>
        <a:xfrm xmlns:a="http://schemas.openxmlformats.org/drawingml/2006/main">
          <a:off x="7354824" y="21756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0.67159</cdr:x>
      <cdr:y>0.32332</cdr:y>
    </cdr:from>
    <cdr:to>
      <cdr:x>0.84706</cdr:x>
      <cdr:y>0.64797</cdr:y>
    </cdr:to>
    <cdr:sp macro="" textlink="">
      <cdr:nvSpPr>
        <cdr:cNvPr id="3" name="TextBox 2"/>
        <cdr:cNvSpPr txBox="1"/>
      </cdr:nvSpPr>
      <cdr:spPr>
        <a:xfrm xmlns:a="http://schemas.openxmlformats.org/drawingml/2006/main">
          <a:off x="7062171" y="1406859"/>
          <a:ext cx="1845207" cy="14126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6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9BF73D9-9C8B-4012-84AD-48EE83236D14}" type="datetimeFigureOut">
              <a:rPr lang="en-US" smtClean="0"/>
              <a:t>6/2/2024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CC51BB-0C03-4783-92A7-E4811FAAF5B7}" type="slidenum">
              <a:rPr lang="en-US" smtClean="0"/>
              <a:t>‹#›</a:t>
            </a:fld>
            <a:endParaRPr lang="en-US"/>
          </a:p>
        </p:txBody>
      </p:sp>
    </p:spTree>
    <p:extLst>
      <p:ext uri="{BB962C8B-B14F-4D97-AF65-F5344CB8AC3E}">
        <p14:creationId xmlns:p14="http://schemas.microsoft.com/office/powerpoint/2010/main" val="403355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22205ED-ABC3-4F99-A0A1-8ED62B06FBB7}" type="datetimeFigureOut">
              <a:rPr lang="en-US" smtClean="0"/>
              <a:t>6/2/2024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12608E0-63C3-404D-8B4D-D6AAB2E3216B}" type="slidenum">
              <a:rPr lang="en-US" smtClean="0"/>
              <a:t>‹#›</a:t>
            </a:fld>
            <a:endParaRPr lang="en-US"/>
          </a:p>
        </p:txBody>
      </p:sp>
    </p:spTree>
    <p:extLst>
      <p:ext uri="{BB962C8B-B14F-4D97-AF65-F5344CB8AC3E}">
        <p14:creationId xmlns:p14="http://schemas.microsoft.com/office/powerpoint/2010/main" val="417332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Juvie 2.0 – trend is rising for Diversion</a:t>
            </a:r>
            <a:r>
              <a:rPr lang="en-US" baseline="0" dirty="0"/>
              <a:t> Programs, where appropriate.  It gives an immediate response for the criminal conduct.  Studies have shown that the juvenile brain isn’t fully developed and so treating completely like an adult is not always appropriate. Also, studies have shown that being a part of the juvie system can be detrimental and cause </a:t>
            </a:r>
            <a:r>
              <a:rPr lang="en-US" baseline="0" dirty="0" err="1"/>
              <a:t>receidivism</a:t>
            </a:r>
            <a:r>
              <a:rPr lang="en-US" baseline="0" dirty="0"/>
              <a:t> in children who would not have otherwise been in the system.</a:t>
            </a:r>
            <a:endParaRPr lang="en-US" dirty="0"/>
          </a:p>
        </p:txBody>
      </p:sp>
      <p:sp>
        <p:nvSpPr>
          <p:cNvPr id="4" name="Slide Number Placeholder 3"/>
          <p:cNvSpPr>
            <a:spLocks noGrp="1"/>
          </p:cNvSpPr>
          <p:nvPr>
            <p:ph type="sldNum" sz="quarter" idx="10"/>
          </p:nvPr>
        </p:nvSpPr>
        <p:spPr/>
        <p:txBody>
          <a:bodyPr/>
          <a:lstStyle/>
          <a:p>
            <a:fld id="{F612D6FE-8105-4374-83E2-47EEADEBD10A}" type="slidenum">
              <a:rPr lang="en-US" smtClean="0"/>
              <a:t>3</a:t>
            </a:fld>
            <a:endParaRPr lang="en-US"/>
          </a:p>
        </p:txBody>
      </p:sp>
    </p:spTree>
    <p:extLst>
      <p:ext uri="{BB962C8B-B14F-4D97-AF65-F5344CB8AC3E}">
        <p14:creationId xmlns:p14="http://schemas.microsoft.com/office/powerpoint/2010/main" val="365525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2D6FE-8105-4374-83E2-47EEADEBD10A}" type="slidenum">
              <a:rPr lang="en-US" smtClean="0"/>
              <a:t>15</a:t>
            </a:fld>
            <a:endParaRPr lang="en-US"/>
          </a:p>
        </p:txBody>
      </p:sp>
    </p:spTree>
    <p:extLst>
      <p:ext uri="{BB962C8B-B14F-4D97-AF65-F5344CB8AC3E}">
        <p14:creationId xmlns:p14="http://schemas.microsoft.com/office/powerpoint/2010/main" val="219473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Pre-petition</a:t>
            </a:r>
            <a:r>
              <a:rPr lang="en-US" baseline="0" dirty="0"/>
              <a:t> – only evidence is arrest record; not court records</a:t>
            </a:r>
            <a:endParaRPr lang="en-US" dirty="0"/>
          </a:p>
          <a:p>
            <a:r>
              <a:rPr lang="en-US" dirty="0"/>
              <a:t>“P” program – usually a class called</a:t>
            </a:r>
            <a:r>
              <a:rPr lang="en-US" baseline="0" dirty="0"/>
              <a:t> </a:t>
            </a:r>
            <a:r>
              <a:rPr lang="en-US" dirty="0"/>
              <a:t>Juvenile Consequences </a:t>
            </a:r>
          </a:p>
          <a:p>
            <a:r>
              <a:rPr lang="en-US" dirty="0"/>
              <a:t>87% success rate – juvenile does not get arrested for another charge before their 18</a:t>
            </a:r>
            <a:r>
              <a:rPr lang="en-US" baseline="30000" dirty="0"/>
              <a:t>th</a:t>
            </a:r>
            <a:r>
              <a:rPr lang="en-US" dirty="0"/>
              <a:t> birthday</a:t>
            </a:r>
          </a:p>
        </p:txBody>
      </p:sp>
      <p:sp>
        <p:nvSpPr>
          <p:cNvPr id="4" name="Slide Number Placeholder 3"/>
          <p:cNvSpPr>
            <a:spLocks noGrp="1"/>
          </p:cNvSpPr>
          <p:nvPr>
            <p:ph type="sldNum" sz="quarter" idx="10"/>
          </p:nvPr>
        </p:nvSpPr>
        <p:spPr/>
        <p:txBody>
          <a:bodyPr/>
          <a:lstStyle/>
          <a:p>
            <a:fld id="{F612D6FE-8105-4374-83E2-47EEADEBD10A}" type="slidenum">
              <a:rPr lang="en-US" smtClean="0"/>
              <a:t>22</a:t>
            </a:fld>
            <a:endParaRPr lang="en-US"/>
          </a:p>
        </p:txBody>
      </p:sp>
    </p:spTree>
    <p:extLst>
      <p:ext uri="{BB962C8B-B14F-4D97-AF65-F5344CB8AC3E}">
        <p14:creationId xmlns:p14="http://schemas.microsoft.com/office/powerpoint/2010/main" val="2842495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48B2C65-232B-465F-B6FF-DFF6B0BEF988}" type="datetimeFigureOut">
              <a:rPr lang="en-US" smtClean="0"/>
              <a:pPr/>
              <a:t>6/2/2024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A3D01CA8-A5A0-4ADB-8445-5F3401A27C4B}"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3068715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8B2C65-232B-465F-B6FF-DFF6B0BEF988}" type="datetimeFigureOut">
              <a:rPr lang="en-US" smtClean="0"/>
              <a:pPr/>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01CA8-A5A0-4ADB-8445-5F3401A27C4B}"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10589326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A3D01CA8-A5A0-4ADB-8445-5F3401A27C4B}"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8B2C65-232B-465F-B6FF-DFF6B0BEF988}" type="datetimeFigureOut">
              <a:rPr lang="en-US" smtClean="0"/>
              <a:pPr/>
              <a:t>6/2/2024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91651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548B2C65-232B-465F-B6FF-DFF6B0BEF988}" type="datetimeFigureOut">
              <a:rPr lang="en-US" smtClean="0"/>
              <a:pPr/>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A3D01CA8-A5A0-4ADB-8445-5F3401A27C4B}"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9839396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48B2C65-232B-465F-B6FF-DFF6B0BEF988}" type="datetimeFigureOut">
              <a:rPr lang="en-US" smtClean="0"/>
              <a:pPr/>
              <a:t>6/2/2024</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A3D01CA8-A5A0-4ADB-8445-5F3401A27C4B}"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717213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548B2C65-232B-465F-B6FF-DFF6B0BEF988}" type="datetimeFigureOut">
              <a:rPr lang="en-US" smtClean="0"/>
              <a:pPr/>
              <a:t>6/2/2024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01CA8-A5A0-4ADB-8445-5F3401A27C4B}"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15503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48B2C65-232B-465F-B6FF-DFF6B0BEF988}" type="datetimeFigureOut">
              <a:rPr lang="en-US" smtClean="0"/>
              <a:pPr/>
              <a:t>6/2/2024</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A3D01CA8-A5A0-4ADB-8445-5F3401A27C4B}"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04019621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48B2C65-232B-465F-B6FF-DFF6B0BEF988}" type="datetimeFigureOut">
              <a:rPr lang="en-US" smtClean="0"/>
              <a:pPr/>
              <a:t>6/2/2024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A3D01CA8-A5A0-4ADB-8445-5F3401A27C4B}"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40241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548B2C65-232B-465F-B6FF-DFF6B0BEF988}" type="datetimeFigureOut">
              <a:rPr lang="en-US" smtClean="0"/>
              <a:pPr/>
              <a:t>6/2/2024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A3D01CA8-A5A0-4ADB-8445-5F3401A27C4B}" type="slidenum">
              <a:rPr lang="en-US" smtClean="0"/>
              <a:pPr/>
              <a:t>‹#›</a:t>
            </a:fld>
            <a:endParaRPr lang="en-US"/>
          </a:p>
        </p:txBody>
      </p:sp>
    </p:spTree>
    <p:extLst>
      <p:ext uri="{BB962C8B-B14F-4D97-AF65-F5344CB8AC3E}">
        <p14:creationId xmlns:p14="http://schemas.microsoft.com/office/powerpoint/2010/main" val="326600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A3D01CA8-A5A0-4ADB-8445-5F3401A27C4B}"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548B2C65-232B-465F-B6FF-DFF6B0BEF988}" type="datetimeFigureOut">
              <a:rPr lang="en-US" smtClean="0"/>
              <a:pPr/>
              <a:t>6/2/2024</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307774194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A3D01CA8-A5A0-4ADB-8445-5F3401A27C4B}"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548B2C65-232B-465F-B6FF-DFF6B0BEF988}" type="datetimeFigureOut">
              <a:rPr lang="en-US" smtClean="0"/>
              <a:pPr/>
              <a:t>6/2/2024</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258776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548B2C65-232B-465F-B6FF-DFF6B0BEF988}" type="datetimeFigureOut">
              <a:rPr lang="en-US" smtClean="0"/>
              <a:pPr/>
              <a:t>6/2/2024</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3D01CA8-A5A0-4ADB-8445-5F3401A27C4B}"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19942986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Dy8e-993cAhVF5awKHcV9BhgQjRx6BAgBEAU&amp;url=https://twitter.com/hcjpd&amp;psig=AOvVaw2Q3hHJxubUx1Q0N32BifaL&amp;ust=1533834113508228"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Dy8e-993cAhVF5awKHcV9BhgQjRx6BAgBEAU&amp;url=https://twitter.com/hcjpd&amp;psig=AOvVaw2Q3hHJxubUx1Q0N32BifaL&amp;ust=1533834113508228"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200" dirty="0"/>
              <a:t>HARRIS COUNTY, TEXAS</a:t>
            </a:r>
          </a:p>
        </p:txBody>
      </p:sp>
      <p:sp>
        <p:nvSpPr>
          <p:cNvPr id="2" name="Title 1"/>
          <p:cNvSpPr>
            <a:spLocks noGrp="1"/>
          </p:cNvSpPr>
          <p:nvPr>
            <p:ph type="ctrTitle"/>
          </p:nvPr>
        </p:nvSpPr>
        <p:spPr/>
        <p:txBody>
          <a:bodyPr>
            <a:noAutofit/>
          </a:bodyPr>
          <a:lstStyle/>
          <a:p>
            <a:pPr algn="ctr"/>
            <a:r>
              <a:rPr lang="en-US" sz="6000" b="1" cap="small" dirty="0">
                <a:latin typeface="+mn-lt"/>
              </a:rPr>
              <a:t>Transforming Juvenile– </a:t>
            </a:r>
            <a:r>
              <a:rPr lang="en-US" sz="4800" b="1" cap="small" dirty="0">
                <a:latin typeface="+mn-lt"/>
              </a:rPr>
              <a:t>Diversionary Programs</a:t>
            </a:r>
          </a:p>
        </p:txBody>
      </p:sp>
    </p:spTree>
    <p:extLst>
      <p:ext uri="{BB962C8B-B14F-4D97-AF65-F5344CB8AC3E}">
        <p14:creationId xmlns:p14="http://schemas.microsoft.com/office/powerpoint/2010/main" val="1951483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sz="3200" dirty="0"/>
              <a:t>No AFIS</a:t>
            </a:r>
          </a:p>
        </p:txBody>
      </p:sp>
      <p:sp>
        <p:nvSpPr>
          <p:cNvPr id="3" name="Text Placeholder 2"/>
          <p:cNvSpPr>
            <a:spLocks noGrp="1"/>
          </p:cNvSpPr>
          <p:nvPr>
            <p:ph type="body" sz="half" idx="3"/>
          </p:nvPr>
        </p:nvSpPr>
        <p:spPr/>
        <p:txBody>
          <a:bodyPr/>
          <a:lstStyle/>
          <a:p>
            <a:pPr algn="ctr"/>
            <a:r>
              <a:rPr lang="en-US" sz="3200" dirty="0"/>
              <a:t>No Booking Photo</a:t>
            </a:r>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752601" y="2345094"/>
            <a:ext cx="4194982" cy="3915317"/>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983803"/>
            <a:ext cx="4244506" cy="2578797"/>
          </a:xfrm>
        </p:spPr>
      </p:pic>
      <p:sp>
        <p:nvSpPr>
          <p:cNvPr id="6" name="Title 5"/>
          <p:cNvSpPr>
            <a:spLocks noGrp="1"/>
          </p:cNvSpPr>
          <p:nvPr>
            <p:ph type="title"/>
          </p:nvPr>
        </p:nvSpPr>
        <p:spPr/>
        <p:txBody>
          <a:bodyPr>
            <a:noAutofit/>
          </a:bodyPr>
          <a:lstStyle/>
          <a:p>
            <a:r>
              <a:rPr lang="en-US" sz="4400" b="1" dirty="0">
                <a:solidFill>
                  <a:schemeClr val="accent1"/>
                </a:solidFill>
              </a:rPr>
              <a:t>No</a:t>
            </a:r>
            <a:r>
              <a:rPr lang="en-US" sz="4000" b="1" dirty="0">
                <a:solidFill>
                  <a:schemeClr val="accent1"/>
                </a:solidFill>
              </a:rPr>
              <a:t> Processing</a:t>
            </a:r>
          </a:p>
        </p:txBody>
      </p:sp>
    </p:spTree>
    <p:extLst>
      <p:ext uri="{BB962C8B-B14F-4D97-AF65-F5344CB8AC3E}">
        <p14:creationId xmlns:p14="http://schemas.microsoft.com/office/powerpoint/2010/main" val="247759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a:t>Officer will seize Cannabis</a:t>
            </a:r>
          </a:p>
        </p:txBody>
      </p:sp>
      <p:sp>
        <p:nvSpPr>
          <p:cNvPr id="3" name="Text Placeholder 2"/>
          <p:cNvSpPr>
            <a:spLocks noGrp="1"/>
          </p:cNvSpPr>
          <p:nvPr>
            <p:ph type="body" sz="half" idx="3"/>
          </p:nvPr>
        </p:nvSpPr>
        <p:spPr/>
        <p:txBody>
          <a:bodyPr/>
          <a:lstStyle/>
          <a:p>
            <a:pPr algn="ctr"/>
            <a:r>
              <a:rPr lang="en-US" dirty="0"/>
              <a:t>Return Youth to Parents</a:t>
            </a:r>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676400" y="2438401"/>
            <a:ext cx="4383129" cy="2964297"/>
          </a:xfrm>
        </p:spPr>
      </p:pic>
      <p:pic>
        <p:nvPicPr>
          <p:cNvPr id="5" name="Content Placeholder 4"/>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34037" y="2895600"/>
            <a:ext cx="4230688" cy="2115344"/>
          </a:xfrm>
        </p:spPr>
      </p:pic>
      <p:sp>
        <p:nvSpPr>
          <p:cNvPr id="6" name="Title 5"/>
          <p:cNvSpPr>
            <a:spLocks noGrp="1"/>
          </p:cNvSpPr>
          <p:nvPr>
            <p:ph type="title"/>
          </p:nvPr>
        </p:nvSpPr>
        <p:spPr/>
        <p:txBody>
          <a:bodyPr>
            <a:normAutofit/>
          </a:bodyPr>
          <a:lstStyle/>
          <a:p>
            <a:r>
              <a:rPr lang="en-US" sz="4000" b="1" dirty="0">
                <a:solidFill>
                  <a:schemeClr val="accent1"/>
                </a:solidFill>
              </a:rPr>
              <a:t>No Juvenile Detention</a:t>
            </a:r>
          </a:p>
        </p:txBody>
      </p:sp>
    </p:spTree>
    <p:extLst>
      <p:ext uri="{BB962C8B-B14F-4D97-AF65-F5344CB8AC3E}">
        <p14:creationId xmlns:p14="http://schemas.microsoft.com/office/powerpoint/2010/main" val="131966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sz="3200" dirty="0"/>
              <a:t>Offer Diversion</a:t>
            </a:r>
          </a:p>
        </p:txBody>
      </p:sp>
      <p:sp>
        <p:nvSpPr>
          <p:cNvPr id="3" name="Text Placeholder 2"/>
          <p:cNvSpPr>
            <a:spLocks noGrp="1"/>
          </p:cNvSpPr>
          <p:nvPr>
            <p:ph type="body" sz="half" idx="3"/>
          </p:nvPr>
        </p:nvSpPr>
        <p:spPr/>
        <p:txBody>
          <a:bodyPr/>
          <a:lstStyle/>
          <a:p>
            <a:pPr algn="ctr"/>
            <a:r>
              <a:rPr lang="en-US" sz="3200" dirty="0"/>
              <a:t>Schedule Class</a:t>
            </a:r>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212571" y="2421256"/>
            <a:ext cx="3931375" cy="3931375"/>
          </a:xfrm>
        </p:spPr>
      </p:pic>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962964" y="2619375"/>
            <a:ext cx="4239986" cy="3124200"/>
          </a:xfrm>
        </p:spPr>
      </p:pic>
      <p:sp>
        <p:nvSpPr>
          <p:cNvPr id="6" name="Title 5"/>
          <p:cNvSpPr>
            <a:spLocks noGrp="1"/>
          </p:cNvSpPr>
          <p:nvPr>
            <p:ph type="title"/>
          </p:nvPr>
        </p:nvSpPr>
        <p:spPr/>
        <p:txBody>
          <a:bodyPr>
            <a:normAutofit/>
          </a:bodyPr>
          <a:lstStyle/>
          <a:p>
            <a:r>
              <a:rPr lang="en-US" sz="3600" b="1" dirty="0">
                <a:solidFill>
                  <a:schemeClr val="accent1"/>
                </a:solidFill>
              </a:rPr>
              <a:t>Juvenile Probation will contact Guardians</a:t>
            </a:r>
          </a:p>
        </p:txBody>
      </p:sp>
    </p:spTree>
    <p:extLst>
      <p:ext uri="{BB962C8B-B14F-4D97-AF65-F5344CB8AC3E}">
        <p14:creationId xmlns:p14="http://schemas.microsoft.com/office/powerpoint/2010/main" val="106435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a:t>Upon successful completion of the Class</a:t>
            </a:r>
          </a:p>
        </p:txBody>
      </p:sp>
      <p:sp>
        <p:nvSpPr>
          <p:cNvPr id="3" name="Text Placeholder 2"/>
          <p:cNvSpPr>
            <a:spLocks noGrp="1"/>
          </p:cNvSpPr>
          <p:nvPr>
            <p:ph type="body" sz="half" idx="3"/>
          </p:nvPr>
        </p:nvSpPr>
        <p:spPr/>
        <p:txBody>
          <a:bodyPr/>
          <a:lstStyle/>
          <a:p>
            <a:pPr algn="ctr"/>
            <a:r>
              <a:rPr lang="en-US" dirty="0"/>
              <a:t>If  rejects Diversion or fails to attend the Class </a:t>
            </a:r>
          </a:p>
        </p:txBody>
      </p:sp>
      <p:sp>
        <p:nvSpPr>
          <p:cNvPr id="4" name="Content Placeholder 3"/>
          <p:cNvSpPr>
            <a:spLocks noGrp="1"/>
          </p:cNvSpPr>
          <p:nvPr>
            <p:ph sz="quarter" idx="2"/>
          </p:nvPr>
        </p:nvSpPr>
        <p:spPr/>
        <p:txBody>
          <a:bodyPr/>
          <a:lstStyle/>
          <a:p>
            <a:endParaRPr lang="en-US" dirty="0"/>
          </a:p>
          <a:p>
            <a:endParaRPr lang="en-US" sz="2000" dirty="0"/>
          </a:p>
          <a:p>
            <a:r>
              <a:rPr lang="en-US" sz="2000" dirty="0"/>
              <a:t>HCDA will file a Motion to Destroy all Law Enforcement Records that were generated</a:t>
            </a:r>
          </a:p>
          <a:p>
            <a:endParaRPr lang="en-US" sz="2000" dirty="0"/>
          </a:p>
          <a:p>
            <a:r>
              <a:rPr lang="en-US" sz="2000" dirty="0"/>
              <a:t>HCDA will file a Motion Destroy the Cannabis  </a:t>
            </a:r>
          </a:p>
        </p:txBody>
      </p:sp>
      <p:sp>
        <p:nvSpPr>
          <p:cNvPr id="5" name="Content Placeholder 4"/>
          <p:cNvSpPr>
            <a:spLocks noGrp="1"/>
          </p:cNvSpPr>
          <p:nvPr>
            <p:ph sz="quarter" idx="4"/>
          </p:nvPr>
        </p:nvSpPr>
        <p:spPr/>
        <p:txBody>
          <a:bodyPr/>
          <a:lstStyle/>
          <a:p>
            <a:endParaRPr lang="en-US" dirty="0"/>
          </a:p>
          <a:p>
            <a:r>
              <a:rPr lang="en-US" sz="2000" dirty="0"/>
              <a:t>HCDA</a:t>
            </a:r>
            <a:r>
              <a:rPr lang="en-US" dirty="0"/>
              <a:t> </a:t>
            </a:r>
            <a:r>
              <a:rPr lang="en-US" sz="2000" dirty="0"/>
              <a:t>will notify initial officer that the youth failed to do Diversion</a:t>
            </a:r>
          </a:p>
          <a:p>
            <a:endParaRPr lang="en-US" sz="2000" dirty="0"/>
          </a:p>
          <a:p>
            <a:r>
              <a:rPr lang="en-US" sz="2000" dirty="0"/>
              <a:t>Officer can have the Cannabis tested</a:t>
            </a:r>
          </a:p>
          <a:p>
            <a:endParaRPr lang="en-US" sz="2000" dirty="0"/>
          </a:p>
          <a:p>
            <a:r>
              <a:rPr lang="en-US" sz="2000" dirty="0"/>
              <a:t>If the THC is higher than </a:t>
            </a:r>
            <a:r>
              <a:rPr lang="en-US" sz="2000" dirty="0">
                <a:latin typeface="Cambria" panose="02040503050406030204" pitchFamily="18" charset="0"/>
                <a:ea typeface="Cambria" panose="02040503050406030204" pitchFamily="18" charset="0"/>
              </a:rPr>
              <a:t>0.3% then charges may be authorized</a:t>
            </a:r>
            <a:r>
              <a:rPr lang="en-US" dirty="0">
                <a:latin typeface="Cambria" panose="02040503050406030204" pitchFamily="18" charset="0"/>
                <a:ea typeface="Cambria" panose="02040503050406030204" pitchFamily="18" charset="0"/>
              </a:rPr>
              <a:t> </a:t>
            </a:r>
          </a:p>
        </p:txBody>
      </p:sp>
      <p:sp>
        <p:nvSpPr>
          <p:cNvPr id="6" name="Title 5"/>
          <p:cNvSpPr>
            <a:spLocks noGrp="1"/>
          </p:cNvSpPr>
          <p:nvPr>
            <p:ph type="title"/>
          </p:nvPr>
        </p:nvSpPr>
        <p:spPr/>
        <p:txBody>
          <a:bodyPr>
            <a:normAutofit/>
          </a:bodyPr>
          <a:lstStyle/>
          <a:p>
            <a:r>
              <a:rPr lang="en-US" sz="4000" b="1" dirty="0">
                <a:solidFill>
                  <a:schemeClr val="accent1"/>
                </a:solidFill>
              </a:rPr>
              <a:t>Final Steps</a:t>
            </a:r>
          </a:p>
        </p:txBody>
      </p:sp>
    </p:spTree>
    <p:extLst>
      <p:ext uri="{BB962C8B-B14F-4D97-AF65-F5344CB8AC3E}">
        <p14:creationId xmlns:p14="http://schemas.microsoft.com/office/powerpoint/2010/main" val="249399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828800" y="5338011"/>
            <a:ext cx="8839200" cy="1673225"/>
          </a:xfrm>
        </p:spPr>
        <p:txBody>
          <a:bodyPr>
            <a:normAutofit/>
          </a:bodyPr>
          <a:lstStyle/>
          <a:p>
            <a:r>
              <a:rPr lang="en-US" sz="2000" dirty="0">
                <a:solidFill>
                  <a:schemeClr val="accent1"/>
                </a:solidFill>
              </a:rPr>
              <a:t>B</a:t>
            </a:r>
            <a:r>
              <a:rPr lang="en-US" sz="2000" dirty="0"/>
              <a:t>uilding </a:t>
            </a:r>
            <a:r>
              <a:rPr lang="en-US" sz="2000" dirty="0">
                <a:solidFill>
                  <a:schemeClr val="accent1"/>
                </a:solidFill>
              </a:rPr>
              <a:t>A</a:t>
            </a:r>
            <a:r>
              <a:rPr lang="en-US" sz="2000" dirty="0"/>
              <a:t>ppropriate </a:t>
            </a:r>
            <a:r>
              <a:rPr lang="en-US" sz="2000" dirty="0">
                <a:solidFill>
                  <a:schemeClr val="accent1"/>
                </a:solidFill>
              </a:rPr>
              <a:t>s</a:t>
            </a:r>
            <a:r>
              <a:rPr lang="en-US" sz="2000" dirty="0"/>
              <a:t>exual </a:t>
            </a:r>
            <a:r>
              <a:rPr lang="en-US" sz="2000" dirty="0">
                <a:solidFill>
                  <a:schemeClr val="accent1"/>
                </a:solidFill>
              </a:rPr>
              <a:t>e</a:t>
            </a:r>
            <a:r>
              <a:rPr lang="en-US" sz="2000" dirty="0"/>
              <a:t>ducation</a:t>
            </a:r>
          </a:p>
        </p:txBody>
      </p:sp>
      <p:sp>
        <p:nvSpPr>
          <p:cNvPr id="4" name="Title 3"/>
          <p:cNvSpPr>
            <a:spLocks noGrp="1"/>
          </p:cNvSpPr>
          <p:nvPr>
            <p:ph type="title"/>
          </p:nvPr>
        </p:nvSpPr>
        <p:spPr/>
        <p:txBody>
          <a:bodyPr/>
          <a:lstStyle/>
          <a:p>
            <a:r>
              <a:rPr lang="en-US" dirty="0"/>
              <a:t>B.A.S.E. Program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1" y="2743200"/>
            <a:ext cx="3857925" cy="2571950"/>
          </a:xfrm>
          <a:prstGeom prst="rect">
            <a:avLst/>
          </a:prstGeom>
        </p:spPr>
      </p:pic>
    </p:spTree>
    <p:extLst>
      <p:ext uri="{BB962C8B-B14F-4D97-AF65-F5344CB8AC3E}">
        <p14:creationId xmlns:p14="http://schemas.microsoft.com/office/powerpoint/2010/main" val="298546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rPr>
              <a:t>B.A.S.E. Partnership</a:t>
            </a:r>
          </a:p>
        </p:txBody>
      </p:sp>
      <p:sp>
        <p:nvSpPr>
          <p:cNvPr id="3" name="Content Placeholder 2"/>
          <p:cNvSpPr>
            <a:spLocks noGrp="1"/>
          </p:cNvSpPr>
          <p:nvPr>
            <p:ph sz="quarter" idx="1"/>
          </p:nvPr>
        </p:nvSpPr>
        <p:spPr/>
        <p:txBody>
          <a:bodyPr/>
          <a:lstStyle/>
          <a:p>
            <a:pPr marL="0" indent="0">
              <a:buNone/>
            </a:pPr>
            <a:endParaRPr lang="en-US" dirty="0"/>
          </a:p>
          <a:p>
            <a:pPr marL="274320" lvl="1" indent="0">
              <a:buNone/>
            </a:pPr>
            <a:endParaRPr lang="en-US" dirty="0">
              <a:solidFill>
                <a:schemeClr val="tx1"/>
              </a:solidFill>
            </a:endParaRPr>
          </a:p>
        </p:txBody>
      </p:sp>
      <p:pic>
        <p:nvPicPr>
          <p:cNvPr id="13" name="Content Placeholder 12"/>
          <p:cNvPicPr>
            <a:picLocks noGrp="1" noChangeAspect="1"/>
          </p:cNvPicPr>
          <p:nvPr>
            <p:ph sz="half" idx="4294967295"/>
          </p:nvPr>
        </p:nvPicPr>
        <p:blipFill>
          <a:blip r:embed="rId3"/>
          <a:stretch>
            <a:fillRect/>
          </a:stretch>
        </p:blipFill>
        <p:spPr>
          <a:xfrm>
            <a:off x="7512050" y="2133092"/>
            <a:ext cx="3289300" cy="3289300"/>
          </a:xfrm>
          <a:prstGeom prst="rect">
            <a:avLst/>
          </a:prstGeom>
          <a:blipFill>
            <a:blip r:embed="rId4"/>
            <a:tile tx="0" ty="0" sx="100000" sy="100000" flip="none" algn="tl"/>
          </a:blipFill>
        </p:spPr>
      </p:pic>
      <p:pic>
        <p:nvPicPr>
          <p:cNvPr id="14" name="Picture 13"/>
          <p:cNvPicPr>
            <a:picLocks noChangeAspect="1"/>
          </p:cNvPicPr>
          <p:nvPr/>
        </p:nvPicPr>
        <p:blipFill>
          <a:blip r:embed="rId5"/>
          <a:stretch>
            <a:fillRect/>
          </a:stretch>
        </p:blipFill>
        <p:spPr>
          <a:xfrm>
            <a:off x="2001136" y="2209800"/>
            <a:ext cx="4283456" cy="3212592"/>
          </a:xfrm>
          <a:prstGeom prst="rect">
            <a:avLst/>
          </a:prstGeom>
        </p:spPr>
      </p:pic>
    </p:spTree>
    <p:extLst>
      <p:ext uri="{BB962C8B-B14F-4D97-AF65-F5344CB8AC3E}">
        <p14:creationId xmlns:p14="http://schemas.microsoft.com/office/powerpoint/2010/main" val="86601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rPr>
              <a:t>B.A.S.E. Program</a:t>
            </a:r>
          </a:p>
        </p:txBody>
      </p:sp>
      <p:sp>
        <p:nvSpPr>
          <p:cNvPr id="3" name="Content Placeholder 2"/>
          <p:cNvSpPr>
            <a:spLocks noGrp="1"/>
          </p:cNvSpPr>
          <p:nvPr>
            <p:ph sz="quarter" idx="1"/>
          </p:nvPr>
        </p:nvSpPr>
        <p:spPr>
          <a:xfrm>
            <a:off x="1825752" y="1527048"/>
            <a:ext cx="8613648" cy="4873752"/>
          </a:xfrm>
        </p:spPr>
        <p:txBody>
          <a:bodyPr>
            <a:normAutofit/>
          </a:bodyPr>
          <a:lstStyle/>
          <a:p>
            <a:r>
              <a:rPr lang="en-US" dirty="0">
                <a:latin typeface="Cambria" panose="02040503050406030204" pitchFamily="18" charset="0"/>
                <a:ea typeface="Cambria" panose="02040503050406030204" pitchFamily="18" charset="0"/>
              </a:rPr>
              <a:t>Began August 2018</a:t>
            </a:r>
          </a:p>
          <a:p>
            <a:pPr marL="0" indent="0">
              <a:buNone/>
            </a:pPr>
            <a:endParaRPr lang="en-US" sz="1200"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9-12 month program</a:t>
            </a:r>
          </a:p>
          <a:p>
            <a:pPr marL="0" indent="0">
              <a:buNone/>
            </a:pPr>
            <a:endParaRPr lang="en-US" sz="1200"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Goals of Treatment</a:t>
            </a:r>
          </a:p>
          <a:p>
            <a:pPr lvl="1"/>
            <a:r>
              <a:rPr lang="en-US" dirty="0">
                <a:latin typeface="Cambria" panose="02040503050406030204" pitchFamily="18" charset="0"/>
                <a:ea typeface="Cambria" panose="02040503050406030204" pitchFamily="18" charset="0"/>
              </a:rPr>
              <a:t>Develop empathy for victim</a:t>
            </a:r>
          </a:p>
          <a:p>
            <a:pPr lvl="1"/>
            <a:r>
              <a:rPr lang="en-US" dirty="0">
                <a:latin typeface="Cambria" panose="02040503050406030204" pitchFamily="18" charset="0"/>
                <a:ea typeface="Cambria" panose="02040503050406030204" pitchFamily="18" charset="0"/>
              </a:rPr>
              <a:t>Recognize offense cycle</a:t>
            </a:r>
          </a:p>
          <a:p>
            <a:pPr lvl="1"/>
            <a:r>
              <a:rPr lang="en-US" dirty="0">
                <a:latin typeface="Cambria" panose="02040503050406030204" pitchFamily="18" charset="0"/>
                <a:ea typeface="Cambria" panose="02040503050406030204" pitchFamily="18" charset="0"/>
              </a:rPr>
              <a:t>Develop coping strategies</a:t>
            </a:r>
          </a:p>
          <a:p>
            <a:pPr marL="274320" lvl="1" indent="0">
              <a:buNone/>
            </a:pPr>
            <a:endParaRPr lang="en-US" sz="1200"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Gets youth and family education and therapy</a:t>
            </a:r>
          </a:p>
          <a:p>
            <a:pPr marL="0" indent="0">
              <a:buNone/>
            </a:pPr>
            <a:endParaRPr lang="en-US" sz="1300"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Roughly </a:t>
            </a:r>
            <a:r>
              <a:rPr lang="en-US" dirty="0">
                <a:solidFill>
                  <a:srgbClr val="FF0000"/>
                </a:solidFill>
                <a:latin typeface="Cambria" panose="02040503050406030204" pitchFamily="18" charset="0"/>
                <a:ea typeface="Cambria" panose="02040503050406030204" pitchFamily="18" charset="0"/>
              </a:rPr>
              <a:t>20%</a:t>
            </a:r>
            <a:r>
              <a:rPr lang="en-US" dirty="0">
                <a:latin typeface="Cambria" panose="02040503050406030204" pitchFamily="18" charset="0"/>
                <a:ea typeface="Cambria" panose="02040503050406030204" pitchFamily="18" charset="0"/>
              </a:rPr>
              <a:t> of the cases get BASE</a:t>
            </a:r>
          </a:p>
          <a:p>
            <a:endParaRPr lang="en-US" dirty="0"/>
          </a:p>
        </p:txBody>
      </p:sp>
      <p:sp>
        <p:nvSpPr>
          <p:cNvPr id="7" name="AutoShape 8" descr="Moon landing"/>
          <p:cNvSpPr>
            <a:spLocks noChangeAspect="1" noChangeArrowheads="1"/>
          </p:cNvSpPr>
          <p:nvPr/>
        </p:nvSpPr>
        <p:spPr bwMode="auto">
          <a:xfrm>
            <a:off x="1552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6000964" y="1752600"/>
            <a:ext cx="4359189" cy="2419350"/>
          </a:xfrm>
          <a:prstGeom prst="rect">
            <a:avLst/>
          </a:prstGeom>
        </p:spPr>
      </p:pic>
    </p:spTree>
    <p:extLst>
      <p:ext uri="{BB962C8B-B14F-4D97-AF65-F5344CB8AC3E}">
        <p14:creationId xmlns:p14="http://schemas.microsoft.com/office/powerpoint/2010/main" val="46989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5" name="Object 4"/>
          <p:cNvGraphicFramePr>
            <a:graphicFrameLocks noChangeAspect="1"/>
          </p:cNvGraphicFramePr>
          <p:nvPr/>
        </p:nvGraphicFramePr>
        <p:xfrm>
          <a:off x="3459232" y="228600"/>
          <a:ext cx="4911711" cy="6353976"/>
        </p:xfrm>
        <a:graphic>
          <a:graphicData uri="http://schemas.openxmlformats.org/presentationml/2006/ole">
            <mc:AlternateContent xmlns:mc="http://schemas.openxmlformats.org/markup-compatibility/2006">
              <mc:Choice xmlns:v="urn:schemas-microsoft-com:vml" Requires="v">
                <p:oleObj name="Acrobat Document" r:id="rId2" imgW="5943960" imgH="7698240" progId="Acrobat.Document.DC">
                  <p:embed/>
                </p:oleObj>
              </mc:Choice>
              <mc:Fallback>
                <p:oleObj name="Acrobat Document" r:id="rId2" imgW="5943960" imgH="7698240" progId="Acrobat.Document.DC">
                  <p:embed/>
                  <p:pic>
                    <p:nvPicPr>
                      <p:cNvPr id="5" name="Object 4"/>
                      <p:cNvPicPr/>
                      <p:nvPr/>
                    </p:nvPicPr>
                    <p:blipFill>
                      <a:blip r:embed="rId3"/>
                      <a:stretch>
                        <a:fillRect/>
                      </a:stretch>
                    </p:blipFill>
                    <p:spPr>
                      <a:xfrm>
                        <a:off x="3459232" y="228600"/>
                        <a:ext cx="4911711" cy="6353976"/>
                      </a:xfrm>
                      <a:prstGeom prst="rect">
                        <a:avLst/>
                      </a:prstGeom>
                    </p:spPr>
                  </p:pic>
                </p:oleObj>
              </mc:Fallback>
            </mc:AlternateContent>
          </a:graphicData>
        </a:graphic>
      </p:graphicFrame>
    </p:spTree>
    <p:extLst>
      <p:ext uri="{BB962C8B-B14F-4D97-AF65-F5344CB8AC3E}">
        <p14:creationId xmlns:p14="http://schemas.microsoft.com/office/powerpoint/2010/main" val="409511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rPr>
              <a:t>Sexual Abuse Panel</a:t>
            </a:r>
          </a:p>
        </p:txBody>
      </p:sp>
      <p:sp>
        <p:nvSpPr>
          <p:cNvPr id="3" name="Content Placeholder 2"/>
          <p:cNvSpPr>
            <a:spLocks noGrp="1"/>
          </p:cNvSpPr>
          <p:nvPr>
            <p:ph sz="quarter" idx="1"/>
          </p:nvPr>
        </p:nvSpPr>
        <p:spPr>
          <a:xfrm>
            <a:off x="1825753" y="1524000"/>
            <a:ext cx="8634222" cy="4953000"/>
          </a:xfrm>
        </p:spPr>
        <p:txBody>
          <a:bodyPr>
            <a:noAutofit/>
          </a:bodyPr>
          <a:lstStyle/>
          <a:p>
            <a:r>
              <a:rPr lang="en-US" sz="2000" dirty="0"/>
              <a:t>Officers present all sexual related cases involving juvenile</a:t>
            </a:r>
          </a:p>
          <a:p>
            <a:pPr marL="0" indent="0">
              <a:buNone/>
            </a:pPr>
            <a:endParaRPr lang="en-US" sz="1800" dirty="0"/>
          </a:p>
          <a:p>
            <a:r>
              <a:rPr lang="en-US" sz="2000" dirty="0"/>
              <a:t>The committee has to agree to do one of the following: </a:t>
            </a:r>
          </a:p>
          <a:p>
            <a:pPr lvl="1"/>
            <a:r>
              <a:rPr lang="en-US" sz="2000" dirty="0"/>
              <a:t>File a petition.</a:t>
            </a:r>
          </a:p>
          <a:p>
            <a:pPr lvl="1"/>
            <a:r>
              <a:rPr lang="en-US" sz="2000" dirty="0"/>
              <a:t>Refer for further investigation.</a:t>
            </a:r>
          </a:p>
          <a:p>
            <a:pPr lvl="1"/>
            <a:r>
              <a:rPr lang="en-US" sz="2000" dirty="0"/>
              <a:t>Refer to Diversion Program (BASE)</a:t>
            </a:r>
          </a:p>
          <a:p>
            <a:pPr lvl="1"/>
            <a:r>
              <a:rPr lang="en-US" sz="2000" dirty="0"/>
              <a:t>Decline to file a petition.</a:t>
            </a:r>
          </a:p>
          <a:p>
            <a:endParaRPr lang="en-US" sz="1800" dirty="0"/>
          </a:p>
          <a:p>
            <a:r>
              <a:rPr lang="en-US" sz="2000" dirty="0"/>
              <a:t>If a petition is authorized, the officer has </a:t>
            </a:r>
            <a:br>
              <a:rPr lang="en-US" sz="2000" dirty="0"/>
            </a:br>
            <a:r>
              <a:rPr lang="en-US" sz="2000" dirty="0"/>
              <a:t>one week to apprehend the youth.</a:t>
            </a:r>
          </a:p>
          <a:p>
            <a:pPr marL="0" indent="0">
              <a:buNone/>
            </a:pPr>
            <a:endParaRPr lang="en-US" sz="2000"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5742" y="2971800"/>
            <a:ext cx="3417270" cy="2895600"/>
          </a:xfrm>
          <a:prstGeom prst="rect">
            <a:avLst/>
          </a:prstGeom>
        </p:spPr>
      </p:pic>
    </p:spTree>
    <p:extLst>
      <p:ext uri="{BB962C8B-B14F-4D97-AF65-F5344CB8AC3E}">
        <p14:creationId xmlns:p14="http://schemas.microsoft.com/office/powerpoint/2010/main" val="42715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17073" y="2735179"/>
            <a:ext cx="8640232" cy="1673225"/>
          </a:xfrm>
        </p:spPr>
        <p:txBody>
          <a:bodyPr>
            <a:noAutofit/>
          </a:bodyPr>
          <a:lstStyle/>
          <a:p>
            <a:endParaRPr lang="en-US" sz="2400" i="1" dirty="0"/>
          </a:p>
          <a:p>
            <a:r>
              <a:rPr lang="en-US" sz="2400" i="1" dirty="0"/>
              <a:t>Second Chance</a:t>
            </a:r>
            <a:br>
              <a:rPr lang="en-US" sz="2400" i="1" dirty="0"/>
            </a:br>
            <a:r>
              <a:rPr lang="en-US" sz="2400" i="1" dirty="0"/>
              <a:t>Diversion 180</a:t>
            </a:r>
          </a:p>
          <a:p>
            <a:r>
              <a:rPr lang="en-US" sz="2400" i="1" dirty="0"/>
              <a:t>FIRST Program</a:t>
            </a:r>
          </a:p>
        </p:txBody>
      </p:sp>
      <p:sp>
        <p:nvSpPr>
          <p:cNvPr id="3" name="Title 2"/>
          <p:cNvSpPr>
            <a:spLocks noGrp="1"/>
          </p:cNvSpPr>
          <p:nvPr>
            <p:ph type="title"/>
          </p:nvPr>
        </p:nvSpPr>
        <p:spPr/>
        <p:txBody>
          <a:bodyPr/>
          <a:lstStyle/>
          <a:p>
            <a:r>
              <a:rPr lang="en-US" dirty="0"/>
              <a:t>Post-Arrest Programs</a:t>
            </a:r>
          </a:p>
        </p:txBody>
      </p:sp>
    </p:spTree>
    <p:extLst>
      <p:ext uri="{BB962C8B-B14F-4D97-AF65-F5344CB8AC3E}">
        <p14:creationId xmlns:p14="http://schemas.microsoft.com/office/powerpoint/2010/main" val="236346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38200"/>
          </a:xfrm>
        </p:spPr>
        <p:txBody>
          <a:bodyPr>
            <a:normAutofit/>
          </a:bodyPr>
          <a:lstStyle/>
          <a:p>
            <a:r>
              <a:rPr lang="en-US" sz="4000" b="1" dirty="0">
                <a:solidFill>
                  <a:schemeClr val="accent1"/>
                </a:solidFill>
              </a:rPr>
              <a:t>Paradigm</a:t>
            </a:r>
            <a:r>
              <a:rPr lang="en-US" sz="4800" b="1" dirty="0">
                <a:solidFill>
                  <a:schemeClr val="accent1"/>
                </a:solidFill>
              </a:rPr>
              <a:t> </a:t>
            </a:r>
            <a:r>
              <a:rPr lang="en-US" sz="4000" b="1" dirty="0">
                <a:solidFill>
                  <a:schemeClr val="accent1"/>
                </a:solidFill>
              </a:rPr>
              <a:t>Shift</a:t>
            </a:r>
            <a:r>
              <a:rPr lang="en-US" sz="4800" b="1" dirty="0">
                <a:solidFill>
                  <a:schemeClr val="accent1"/>
                </a:solidFill>
              </a:rPr>
              <a:t> - 2018</a:t>
            </a:r>
          </a:p>
        </p:txBody>
      </p:sp>
      <p:sp>
        <p:nvSpPr>
          <p:cNvPr id="3" name="Content Placeholder 2"/>
          <p:cNvSpPr>
            <a:spLocks noGrp="1"/>
          </p:cNvSpPr>
          <p:nvPr>
            <p:ph sz="quarter" idx="1"/>
          </p:nvPr>
        </p:nvSpPr>
        <p:spPr/>
        <p:txBody>
          <a:bodyPr/>
          <a:lstStyle/>
          <a:p>
            <a:endParaRPr lang="en-US" dirty="0">
              <a:latin typeface="Cambria" panose="02040503050406030204" pitchFamily="18" charset="0"/>
              <a:ea typeface="Cambria" panose="02040503050406030204" pitchFamily="18" charset="0"/>
            </a:endParaRPr>
          </a:p>
          <a:p>
            <a:r>
              <a:rPr lang="en-US" sz="3600" b="1" dirty="0">
                <a:latin typeface="Cambria" panose="02040503050406030204" pitchFamily="18" charset="0"/>
                <a:ea typeface="Cambria" panose="02040503050406030204" pitchFamily="18" charset="0"/>
              </a:rPr>
              <a:t>Reducing the juvenile footprint in Court  </a:t>
            </a:r>
          </a:p>
          <a:p>
            <a:pPr lvl="1"/>
            <a:r>
              <a:rPr lang="en-US" sz="2000" b="1" dirty="0">
                <a:latin typeface="Cambria" panose="02040503050406030204" pitchFamily="18" charset="0"/>
                <a:ea typeface="Cambria" panose="02040503050406030204" pitchFamily="18" charset="0"/>
              </a:rPr>
              <a:t>Be able to concentrate on the more serious cases</a:t>
            </a:r>
          </a:p>
          <a:p>
            <a:pPr lvl="1"/>
            <a:r>
              <a:rPr lang="en-US" sz="2000" b="1" dirty="0">
                <a:latin typeface="Cambria" panose="02040503050406030204" pitchFamily="18" charset="0"/>
                <a:ea typeface="Cambria" panose="02040503050406030204" pitchFamily="18" charset="0"/>
              </a:rPr>
              <a:t>Be able to resolve the filed cases in a more timely manner</a:t>
            </a:r>
          </a:p>
          <a:p>
            <a:pPr marL="0" indent="0">
              <a:buNone/>
            </a:pPr>
            <a:endParaRPr lang="en-US" sz="3600" dirty="0">
              <a:latin typeface="Cambria" panose="02040503050406030204" pitchFamily="18" charset="0"/>
              <a:ea typeface="Cambria" panose="02040503050406030204" pitchFamily="18" charset="0"/>
            </a:endParaRPr>
          </a:p>
          <a:p>
            <a:r>
              <a:rPr lang="en-US" sz="3600" b="1" dirty="0">
                <a:latin typeface="Cambria" panose="02040503050406030204" pitchFamily="18" charset="0"/>
                <a:ea typeface="Cambria" panose="02040503050406030204" pitchFamily="18" charset="0"/>
              </a:rPr>
              <a:t>Expansion of Diversionary Programs</a:t>
            </a:r>
          </a:p>
          <a:p>
            <a:pPr lvl="1"/>
            <a:r>
              <a:rPr lang="en-US" sz="2000" b="1" dirty="0">
                <a:latin typeface="Cambria" panose="02040503050406030204" pitchFamily="18" charset="0"/>
                <a:ea typeface="Cambria" panose="02040503050406030204" pitchFamily="18" charset="0"/>
              </a:rPr>
              <a:t>Be able to get the youth services quicker</a:t>
            </a:r>
          </a:p>
          <a:p>
            <a:pPr lvl="1"/>
            <a:r>
              <a:rPr lang="en-US" sz="2000" b="1" dirty="0">
                <a:latin typeface="Cambria" panose="02040503050406030204" pitchFamily="18" charset="0"/>
                <a:ea typeface="Cambria" panose="02040503050406030204" pitchFamily="18" charset="0"/>
              </a:rPr>
              <a:t>Be able to keep it off the youth’s record</a:t>
            </a:r>
            <a:endParaRPr lang="en-US" sz="2000" b="1" dirty="0"/>
          </a:p>
          <a:p>
            <a:endParaRPr lang="en-US" dirty="0"/>
          </a:p>
        </p:txBody>
      </p:sp>
    </p:spTree>
    <p:extLst>
      <p:ext uri="{BB962C8B-B14F-4D97-AF65-F5344CB8AC3E}">
        <p14:creationId xmlns:p14="http://schemas.microsoft.com/office/powerpoint/2010/main" val="113669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dirty="0"/>
          </a:p>
          <a:p>
            <a:endParaRPr lang="en-US" dirty="0"/>
          </a:p>
          <a:p>
            <a:r>
              <a:rPr lang="en-US" dirty="0"/>
              <a:t>partners</a:t>
            </a:r>
          </a:p>
        </p:txBody>
      </p:sp>
      <p:sp>
        <p:nvSpPr>
          <p:cNvPr id="7" name="Title 6"/>
          <p:cNvSpPr>
            <a:spLocks noGrp="1"/>
          </p:cNvSpPr>
          <p:nvPr>
            <p:ph type="title"/>
          </p:nvPr>
        </p:nvSpPr>
        <p:spPr/>
        <p:txBody>
          <a:bodyPr/>
          <a:lstStyle/>
          <a:p>
            <a:r>
              <a:rPr lang="en-US" dirty="0"/>
              <a:t>Second Chance Program</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025" y="4131393"/>
            <a:ext cx="1724723" cy="1724723"/>
          </a:xfrm>
          <a:prstGeom prst="rect">
            <a:avLst/>
          </a:prstGeom>
        </p:spPr>
      </p:pic>
      <p:pic>
        <p:nvPicPr>
          <p:cNvPr id="2" name="Picture 1"/>
          <p:cNvPicPr>
            <a:picLocks noChangeAspect="1"/>
          </p:cNvPicPr>
          <p:nvPr/>
        </p:nvPicPr>
        <p:blipFill>
          <a:blip r:embed="rId3"/>
          <a:stretch>
            <a:fillRect/>
          </a:stretch>
        </p:blipFill>
        <p:spPr>
          <a:xfrm>
            <a:off x="2798345" y="4131393"/>
            <a:ext cx="3811003" cy="1724723"/>
          </a:xfrm>
          <a:prstGeom prst="rect">
            <a:avLst/>
          </a:prstGeom>
        </p:spPr>
      </p:pic>
    </p:spTree>
    <p:extLst>
      <p:ext uri="{BB962C8B-B14F-4D97-AF65-F5344CB8AC3E}">
        <p14:creationId xmlns:p14="http://schemas.microsoft.com/office/powerpoint/2010/main" val="343138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solidFill>
              </a:rPr>
              <a:t>First Offender Program </a:t>
            </a:r>
            <a:r>
              <a:rPr lang="en-US" sz="2800" b="1" i="1" dirty="0">
                <a:solidFill>
                  <a:schemeClr val="accent1"/>
                </a:solidFill>
                <a:latin typeface="Cambria" panose="02040503050406030204" pitchFamily="18" charset="0"/>
                <a:ea typeface="Cambria" panose="02040503050406030204" pitchFamily="18" charset="0"/>
              </a:rPr>
              <a:t>(FC 52.031)</a:t>
            </a:r>
            <a:endParaRPr lang="en-US" sz="3600" b="1" i="1" dirty="0">
              <a:solidFill>
                <a:schemeClr val="accent1"/>
              </a:solidFill>
            </a:endParaRPr>
          </a:p>
        </p:txBody>
      </p:sp>
      <p:sp>
        <p:nvSpPr>
          <p:cNvPr id="3" name="Content Placeholder 2"/>
          <p:cNvSpPr>
            <a:spLocks noGrp="1"/>
          </p:cNvSpPr>
          <p:nvPr>
            <p:ph sz="quarter" idx="1"/>
          </p:nvPr>
        </p:nvSpPr>
        <p:spPr/>
        <p:txBody>
          <a:bodyPr>
            <a:normAutofit/>
          </a:bodyPr>
          <a:lstStyle/>
          <a:p>
            <a:r>
              <a:rPr lang="en-US" sz="2800" dirty="0">
                <a:latin typeface="Cambria" panose="02040503050406030204" pitchFamily="18" charset="0"/>
                <a:ea typeface="Cambria" panose="02040503050406030204" pitchFamily="18" charset="0"/>
              </a:rPr>
              <a:t>Established by the Juvenile Board</a:t>
            </a:r>
          </a:p>
          <a:p>
            <a:endParaRPr lang="en-US" sz="28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Includes all non-violent misdemeanors</a:t>
            </a:r>
          </a:p>
          <a:p>
            <a:endParaRPr lang="en-US" sz="28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Officer Must</a:t>
            </a:r>
          </a:p>
          <a:p>
            <a:pPr lvl="1"/>
            <a:r>
              <a:rPr lang="en-US" sz="2300" dirty="0">
                <a:latin typeface="Cambria" panose="02040503050406030204" pitchFamily="18" charset="0"/>
                <a:ea typeface="Cambria" panose="02040503050406030204" pitchFamily="18" charset="0"/>
              </a:rPr>
              <a:t>Give Notice to Guardian that child taken into custody</a:t>
            </a:r>
          </a:p>
          <a:p>
            <a:pPr lvl="1"/>
            <a:r>
              <a:rPr lang="en-US" sz="2300" dirty="0">
                <a:latin typeface="Cambria" panose="02040503050406030204" pitchFamily="18" charset="0"/>
                <a:ea typeface="Cambria" panose="02040503050406030204" pitchFamily="18" charset="0"/>
              </a:rPr>
              <a:t>Identify the Law Enforcement Agency</a:t>
            </a:r>
          </a:p>
          <a:p>
            <a:pPr lvl="1"/>
            <a:r>
              <a:rPr lang="en-US" sz="2300" dirty="0">
                <a:latin typeface="Cambria" panose="02040503050406030204" pitchFamily="18" charset="0"/>
                <a:ea typeface="Cambria" panose="02040503050406030204" pitchFamily="18" charset="0"/>
              </a:rPr>
              <a:t>Describe Nature of the Program</a:t>
            </a:r>
          </a:p>
          <a:p>
            <a:pPr lvl="1"/>
            <a:r>
              <a:rPr lang="en-US" sz="2300" dirty="0">
                <a:latin typeface="Cambria" panose="02040503050406030204" pitchFamily="18" charset="0"/>
                <a:ea typeface="Cambria" panose="02040503050406030204" pitchFamily="18" charset="0"/>
              </a:rPr>
              <a:t>State Child’s Refusal may = referral to juvenile court</a:t>
            </a:r>
          </a:p>
        </p:txBody>
      </p:sp>
    </p:spTree>
    <p:extLst>
      <p:ext uri="{BB962C8B-B14F-4D97-AF65-F5344CB8AC3E}">
        <p14:creationId xmlns:p14="http://schemas.microsoft.com/office/powerpoint/2010/main" val="394739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1"/>
                </a:solidFill>
              </a:rPr>
              <a:t>Second Chance Program</a:t>
            </a:r>
          </a:p>
        </p:txBody>
      </p:sp>
      <p:sp>
        <p:nvSpPr>
          <p:cNvPr id="5" name="Content Placeholder 4"/>
          <p:cNvSpPr>
            <a:spLocks noGrp="1"/>
          </p:cNvSpPr>
          <p:nvPr>
            <p:ph sz="quarter" idx="1"/>
          </p:nvPr>
        </p:nvSpPr>
        <p:spPr/>
        <p:txBody>
          <a:bodyPr>
            <a:normAutofit/>
          </a:bodyPr>
          <a:lstStyle/>
          <a:p>
            <a:r>
              <a:rPr lang="en-US" dirty="0">
                <a:latin typeface="Cambria" panose="02040503050406030204" pitchFamily="18" charset="0"/>
                <a:ea typeface="Cambria" panose="02040503050406030204" pitchFamily="18" charset="0"/>
              </a:rPr>
              <a:t>Established 2009, Renamed 2019</a:t>
            </a:r>
          </a:p>
          <a:p>
            <a:pPr marL="0" indent="0">
              <a:buNone/>
            </a:pP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All Misdemeanors</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90% success rate</a:t>
            </a:r>
          </a:p>
          <a:p>
            <a:pPr marL="0" indent="0">
              <a:buNone/>
            </a:pP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Recently expanded to include nonviolent felonies</a:t>
            </a:r>
          </a:p>
          <a:p>
            <a:pPr marL="0" indent="0">
              <a:buNone/>
            </a:pP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Juvenile Chiefs screen for eligibility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28732">
            <a:off x="8011549" y="2199506"/>
            <a:ext cx="2864219" cy="163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51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dirty="0"/>
          </a:p>
          <a:p>
            <a:endParaRPr lang="en-US" dirty="0"/>
          </a:p>
          <a:p>
            <a:r>
              <a:rPr lang="en-US" dirty="0"/>
              <a:t>Partners</a:t>
            </a:r>
          </a:p>
          <a:p>
            <a:endParaRPr lang="en-US" dirty="0"/>
          </a:p>
        </p:txBody>
      </p:sp>
      <p:sp>
        <p:nvSpPr>
          <p:cNvPr id="7" name="Title 6"/>
          <p:cNvSpPr>
            <a:spLocks noGrp="1"/>
          </p:cNvSpPr>
          <p:nvPr>
            <p:ph type="title"/>
          </p:nvPr>
        </p:nvSpPr>
        <p:spPr/>
        <p:txBody>
          <a:bodyPr>
            <a:normAutofit/>
          </a:bodyPr>
          <a:lstStyle/>
          <a:p>
            <a:r>
              <a:rPr lang="en-US" sz="4000" b="1" dirty="0">
                <a:solidFill>
                  <a:schemeClr val="bg1"/>
                </a:solidFill>
                <a:latin typeface="Cambria" panose="02040503050406030204" pitchFamily="18" charset="0"/>
                <a:ea typeface="Cambria" panose="02040503050406030204" pitchFamily="18" charset="0"/>
              </a:rPr>
              <a:t>Diversion 180 </a:t>
            </a:r>
            <a:endParaRPr lang="en-US" sz="40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0025" y="4200159"/>
            <a:ext cx="2867025" cy="1083708"/>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103" y="3987354"/>
            <a:ext cx="1603629" cy="160362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7227" y="4530087"/>
            <a:ext cx="1795276" cy="518161"/>
          </a:xfrm>
          <a:prstGeom prst="rect">
            <a:avLst/>
          </a:prstGeom>
        </p:spPr>
      </p:pic>
    </p:spTree>
    <p:extLst>
      <p:ext uri="{BB962C8B-B14F-4D97-AF65-F5344CB8AC3E}">
        <p14:creationId xmlns:p14="http://schemas.microsoft.com/office/powerpoint/2010/main" val="2057830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1"/>
                </a:solidFill>
                <a:ea typeface="Cambria" panose="02040503050406030204" pitchFamily="18" charset="0"/>
              </a:rPr>
              <a:t>Diversion 180 Eligibility</a:t>
            </a:r>
          </a:p>
        </p:txBody>
      </p:sp>
      <p:sp>
        <p:nvSpPr>
          <p:cNvPr id="3" name="Content Placeholder 2"/>
          <p:cNvSpPr>
            <a:spLocks noGrp="1"/>
          </p:cNvSpPr>
          <p:nvPr>
            <p:ph sz="quarter" idx="1"/>
          </p:nvPr>
        </p:nvSpPr>
        <p:spPr/>
        <p:txBody>
          <a:bodyPr/>
          <a:lstStyle/>
          <a:p>
            <a:endParaRPr lang="en-US" dirty="0"/>
          </a:p>
          <a:p>
            <a:r>
              <a:rPr lang="en-US" dirty="0"/>
              <a:t>All Misdemeanors</a:t>
            </a:r>
          </a:p>
          <a:p>
            <a:endParaRPr lang="en-US" dirty="0"/>
          </a:p>
          <a:p>
            <a:r>
              <a:rPr lang="en-US" dirty="0"/>
              <a:t>Third Degree and State Jail Felonies</a:t>
            </a:r>
          </a:p>
          <a:p>
            <a:endParaRPr lang="en-US" dirty="0"/>
          </a:p>
          <a:p>
            <a:r>
              <a:rPr lang="en-US" dirty="0"/>
              <a:t>Often have already done Second Chance Program</a:t>
            </a:r>
          </a:p>
          <a:p>
            <a:endParaRPr lang="en-US" dirty="0"/>
          </a:p>
          <a:p>
            <a:r>
              <a:rPr lang="en-US" dirty="0"/>
              <a:t>Can get it more than once if subsequent cases are only misdemeanors </a:t>
            </a:r>
          </a:p>
        </p:txBody>
      </p:sp>
    </p:spTree>
    <p:extLst>
      <p:ext uri="{BB962C8B-B14F-4D97-AF65-F5344CB8AC3E}">
        <p14:creationId xmlns:p14="http://schemas.microsoft.com/office/powerpoint/2010/main" val="184831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752600" y="5184776"/>
            <a:ext cx="8839200" cy="1673225"/>
          </a:xfrm>
        </p:spPr>
        <p:txBody>
          <a:bodyPr>
            <a:normAutofit/>
          </a:bodyPr>
          <a:lstStyle/>
          <a:p>
            <a:r>
              <a:rPr lang="en-US" sz="2000" dirty="0">
                <a:solidFill>
                  <a:schemeClr val="accent1"/>
                </a:solidFill>
              </a:rPr>
              <a:t>F</a:t>
            </a:r>
            <a:r>
              <a:rPr lang="en-US" sz="2000" dirty="0"/>
              <a:t>amily </a:t>
            </a:r>
            <a:r>
              <a:rPr lang="en-US" sz="2000" dirty="0">
                <a:solidFill>
                  <a:schemeClr val="accent1"/>
                </a:solidFill>
              </a:rPr>
              <a:t>i</a:t>
            </a:r>
            <a:r>
              <a:rPr lang="en-US" sz="2000" dirty="0"/>
              <a:t>ntervention </a:t>
            </a:r>
            <a:r>
              <a:rPr lang="en-US" sz="2000" dirty="0">
                <a:solidFill>
                  <a:schemeClr val="accent1"/>
                </a:solidFill>
              </a:rPr>
              <a:t>r</a:t>
            </a:r>
            <a:r>
              <a:rPr lang="en-US" sz="2000" dirty="0"/>
              <a:t>estorative </a:t>
            </a:r>
            <a:r>
              <a:rPr lang="en-US" sz="2000" dirty="0">
                <a:solidFill>
                  <a:schemeClr val="accent1"/>
                </a:solidFill>
              </a:rPr>
              <a:t>s</a:t>
            </a:r>
            <a:r>
              <a:rPr lang="en-US" sz="2000" dirty="0"/>
              <a:t>ervices</a:t>
            </a:r>
          </a:p>
          <a:p>
            <a:r>
              <a:rPr lang="en-US" sz="2000" dirty="0"/>
              <a:t> of </a:t>
            </a:r>
            <a:r>
              <a:rPr lang="en-US" sz="2000" dirty="0">
                <a:solidFill>
                  <a:schemeClr val="accent1"/>
                </a:solidFill>
              </a:rPr>
              <a:t>T</a:t>
            </a:r>
            <a:r>
              <a:rPr lang="en-US" sz="2000" dirty="0"/>
              <a:t>exas</a:t>
            </a:r>
          </a:p>
        </p:txBody>
      </p:sp>
      <p:sp>
        <p:nvSpPr>
          <p:cNvPr id="4" name="Title 3"/>
          <p:cNvSpPr>
            <a:spLocks noGrp="1"/>
          </p:cNvSpPr>
          <p:nvPr>
            <p:ph type="title"/>
          </p:nvPr>
        </p:nvSpPr>
        <p:spPr/>
        <p:txBody>
          <a:bodyPr/>
          <a:lstStyle/>
          <a:p>
            <a:r>
              <a:rPr lang="en-US" dirty="0"/>
              <a:t>F.I.R.S.T. Program</a:t>
            </a:r>
          </a:p>
        </p:txBody>
      </p:sp>
      <p:pic>
        <p:nvPicPr>
          <p:cNvPr id="7" name="Picture 6"/>
          <p:cNvPicPr>
            <a:picLocks noChangeAspect="1"/>
          </p:cNvPicPr>
          <p:nvPr/>
        </p:nvPicPr>
        <p:blipFill>
          <a:blip r:embed="rId2"/>
          <a:stretch>
            <a:fillRect/>
          </a:stretch>
        </p:blipFill>
        <p:spPr>
          <a:xfrm>
            <a:off x="4454472" y="2743201"/>
            <a:ext cx="3435457" cy="2280103"/>
          </a:xfrm>
          <a:prstGeom prst="rect">
            <a:avLst/>
          </a:prstGeom>
        </p:spPr>
      </p:pic>
    </p:spTree>
    <p:extLst>
      <p:ext uri="{BB962C8B-B14F-4D97-AF65-F5344CB8AC3E}">
        <p14:creationId xmlns:p14="http://schemas.microsoft.com/office/powerpoint/2010/main" val="1603874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solidFill>
                  <a:schemeClr val="accent1"/>
                </a:solidFill>
              </a:rPr>
              <a:t>F.I.R.S.T. Partners</a:t>
            </a:r>
          </a:p>
        </p:txBody>
      </p:sp>
      <p:pic>
        <p:nvPicPr>
          <p:cNvPr id="7" name="Content Placeholder 12"/>
          <p:cNvPicPr>
            <a:picLocks noGrp="1" noChangeAspect="1"/>
          </p:cNvPicPr>
          <p:nvPr>
            <p:ph sz="quarter" idx="1"/>
          </p:nvPr>
        </p:nvPicPr>
        <p:blipFill>
          <a:blip r:embed="rId2"/>
          <a:stretch>
            <a:fillRect/>
          </a:stretch>
        </p:blipFill>
        <p:spPr>
          <a:xfrm>
            <a:off x="6477001" y="1661161"/>
            <a:ext cx="2441575" cy="2441575"/>
          </a:xfrm>
          <a:prstGeom prst="rect">
            <a:avLst/>
          </a:prstGeom>
        </p:spPr>
      </p:pic>
      <p:pic>
        <p:nvPicPr>
          <p:cNvPr id="8" name="Picture 2" descr="Image result for Harris County Juvenile Prob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686" y="1661161"/>
            <a:ext cx="2441574" cy="2441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4191000" y="4453130"/>
            <a:ext cx="3408322" cy="1647825"/>
          </a:xfrm>
          <a:prstGeom prst="rect">
            <a:avLst/>
          </a:prstGeom>
        </p:spPr>
      </p:pic>
    </p:spTree>
    <p:extLst>
      <p:ext uri="{BB962C8B-B14F-4D97-AF65-F5344CB8AC3E}">
        <p14:creationId xmlns:p14="http://schemas.microsoft.com/office/powerpoint/2010/main" val="151039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solidFill>
              </a:rPr>
              <a:t>F.I.R.S.T. Program</a:t>
            </a:r>
          </a:p>
        </p:txBody>
      </p:sp>
      <p:sp>
        <p:nvSpPr>
          <p:cNvPr id="3" name="Content Placeholder 2"/>
          <p:cNvSpPr>
            <a:spLocks noGrp="1"/>
          </p:cNvSpPr>
          <p:nvPr>
            <p:ph sz="quarter" idx="1"/>
          </p:nvPr>
        </p:nvSpPr>
        <p:spPr>
          <a:xfrm>
            <a:off x="1825752" y="1527048"/>
            <a:ext cx="8503920" cy="5026152"/>
          </a:xfrm>
        </p:spPr>
        <p:txBody>
          <a:bodyPr>
            <a:normAutofit/>
          </a:bodyPr>
          <a:lstStyle/>
          <a:p>
            <a:pPr>
              <a:spcBef>
                <a:spcPts val="600"/>
              </a:spcBef>
            </a:pPr>
            <a:r>
              <a:rPr lang="en-US" dirty="0">
                <a:latin typeface="Cambria" panose="02040503050406030204" pitchFamily="18" charset="0"/>
                <a:ea typeface="Cambria" panose="02040503050406030204" pitchFamily="18" charset="0"/>
              </a:rPr>
              <a:t>Begin February 2019</a:t>
            </a:r>
          </a:p>
          <a:p>
            <a:pPr>
              <a:spcBef>
                <a:spcPts val="600"/>
              </a:spcBef>
            </a:pPr>
            <a:endParaRPr lang="en-US" sz="1300" dirty="0">
              <a:latin typeface="Cambria" panose="02040503050406030204" pitchFamily="18" charset="0"/>
              <a:ea typeface="Cambria" panose="02040503050406030204" pitchFamily="18" charset="0"/>
            </a:endParaRPr>
          </a:p>
          <a:p>
            <a:pPr>
              <a:spcBef>
                <a:spcPts val="600"/>
              </a:spcBef>
            </a:pPr>
            <a:r>
              <a:rPr lang="en-US" dirty="0">
                <a:solidFill>
                  <a:schemeClr val="tx1"/>
                </a:solidFill>
                <a:latin typeface="Cambria" panose="02040503050406030204" pitchFamily="18" charset="0"/>
                <a:ea typeface="Cambria" panose="02040503050406030204" pitchFamily="18" charset="0"/>
              </a:rPr>
              <a:t>Involves cases of the juvenile assaulting a parent, guardian, or sibling within the home</a:t>
            </a:r>
          </a:p>
          <a:p>
            <a:pPr>
              <a:spcBef>
                <a:spcPts val="600"/>
              </a:spcBef>
            </a:pPr>
            <a:endParaRPr lang="en-US" sz="1300" dirty="0">
              <a:latin typeface="Cambria" panose="02040503050406030204" pitchFamily="18" charset="0"/>
              <a:ea typeface="Cambria" panose="02040503050406030204" pitchFamily="18" charset="0"/>
            </a:endParaRPr>
          </a:p>
          <a:p>
            <a:pPr>
              <a:spcBef>
                <a:spcPts val="600"/>
              </a:spcBef>
            </a:pPr>
            <a:r>
              <a:rPr lang="en-US" dirty="0">
                <a:solidFill>
                  <a:schemeClr val="tx1"/>
                </a:solidFill>
                <a:latin typeface="Cambria" panose="02040503050406030204" pitchFamily="18" charset="0"/>
                <a:ea typeface="Cambria" panose="02040503050406030204" pitchFamily="18" charset="0"/>
              </a:rPr>
              <a:t>Includes criminal mischief and terroristic threat</a:t>
            </a:r>
          </a:p>
          <a:p>
            <a:pPr>
              <a:spcBef>
                <a:spcPts val="600"/>
              </a:spcBef>
            </a:pPr>
            <a:endParaRPr lang="en-US" sz="1300" dirty="0">
              <a:latin typeface="Cambria" panose="02040503050406030204" pitchFamily="18" charset="0"/>
              <a:ea typeface="Cambria" panose="02040503050406030204" pitchFamily="18" charset="0"/>
            </a:endParaRPr>
          </a:p>
          <a:p>
            <a:pPr>
              <a:spcBef>
                <a:spcPts val="600"/>
              </a:spcBef>
            </a:pPr>
            <a:r>
              <a:rPr lang="en-US" dirty="0">
                <a:latin typeface="Cambria" panose="02040503050406030204" pitchFamily="18" charset="0"/>
                <a:ea typeface="Cambria" panose="02040503050406030204" pitchFamily="18" charset="0"/>
              </a:rPr>
              <a:t>Wraparound family treatment</a:t>
            </a:r>
          </a:p>
          <a:p>
            <a:pPr>
              <a:spcBef>
                <a:spcPts val="600"/>
              </a:spcBef>
            </a:pPr>
            <a:endParaRPr lang="en-US" sz="1200" dirty="0">
              <a:latin typeface="Cambria" panose="02040503050406030204" pitchFamily="18" charset="0"/>
              <a:ea typeface="Cambria" panose="02040503050406030204" pitchFamily="18" charset="0"/>
            </a:endParaRPr>
          </a:p>
          <a:p>
            <a:pPr>
              <a:spcBef>
                <a:spcPts val="600"/>
              </a:spcBef>
            </a:pPr>
            <a:r>
              <a:rPr lang="en-US" dirty="0">
                <a:latin typeface="Cambria" panose="02040503050406030204" pitchFamily="18" charset="0"/>
                <a:ea typeface="Cambria" panose="02040503050406030204" pitchFamily="18" charset="0"/>
              </a:rPr>
              <a:t>Thru 2023– 1115 families in F.I.R.S.T. program</a:t>
            </a:r>
          </a:p>
          <a:p>
            <a:pPr>
              <a:spcBef>
                <a:spcPts val="600"/>
              </a:spcBef>
            </a:pPr>
            <a:endParaRPr lang="en-US" sz="1200" dirty="0">
              <a:latin typeface="Cambria" panose="02040503050406030204" pitchFamily="18" charset="0"/>
              <a:ea typeface="Cambria" panose="02040503050406030204" pitchFamily="18" charset="0"/>
            </a:endParaRPr>
          </a:p>
          <a:p>
            <a:pPr>
              <a:spcBef>
                <a:spcPts val="600"/>
              </a:spcBef>
            </a:pPr>
            <a:r>
              <a:rPr lang="en-US" dirty="0"/>
              <a:t>78% success rate</a:t>
            </a:r>
          </a:p>
        </p:txBody>
      </p:sp>
    </p:spTree>
    <p:extLst>
      <p:ext uri="{BB962C8B-B14F-4D97-AF65-F5344CB8AC3E}">
        <p14:creationId xmlns:p14="http://schemas.microsoft.com/office/powerpoint/2010/main" val="253738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96CA61-A417-3954-7EB0-E63CEEA30716}"/>
              </a:ext>
            </a:extLst>
          </p:cNvPr>
          <p:cNvSpPr>
            <a:spLocks noGrp="1"/>
          </p:cNvSpPr>
          <p:nvPr>
            <p:ph type="body" idx="1"/>
          </p:nvPr>
        </p:nvSpPr>
        <p:spPr/>
        <p:txBody>
          <a:bodyPr>
            <a:normAutofit/>
          </a:bodyPr>
          <a:lstStyle/>
          <a:p>
            <a:endParaRPr lang="en-US" sz="3200" dirty="0"/>
          </a:p>
          <a:p>
            <a:r>
              <a:rPr lang="en-US" sz="3200" dirty="0"/>
              <a:t>STATISTICS</a:t>
            </a:r>
          </a:p>
        </p:txBody>
      </p:sp>
      <p:sp>
        <p:nvSpPr>
          <p:cNvPr id="4" name="Title 3">
            <a:extLst>
              <a:ext uri="{FF2B5EF4-FFF2-40B4-BE49-F238E27FC236}">
                <a16:creationId xmlns:a16="http://schemas.microsoft.com/office/drawing/2014/main" id="{94D7EACB-708A-B3AA-E8F6-197A2C1DFC8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98721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52" y="-164264"/>
            <a:ext cx="10515600" cy="1325563"/>
          </a:xfrm>
        </p:spPr>
        <p:txBody>
          <a:bodyPr>
            <a:normAutofit/>
          </a:bodyPr>
          <a:lstStyle/>
          <a:p>
            <a:r>
              <a:rPr lang="en-US" sz="4000" dirty="0">
                <a:solidFill>
                  <a:schemeClr val="accent1"/>
                </a:solidFill>
              </a:rPr>
              <a:t>Pre-Arrest Diversions</a:t>
            </a:r>
          </a:p>
        </p:txBody>
      </p:sp>
      <p:graphicFrame>
        <p:nvGraphicFramePr>
          <p:cNvPr id="6" name="Chart 5"/>
          <p:cNvGraphicFramePr/>
          <p:nvPr>
            <p:extLst>
              <p:ext uri="{D42A27DB-BD31-4B8C-83A1-F6EECF244321}">
                <p14:modId xmlns:p14="http://schemas.microsoft.com/office/powerpoint/2010/main" val="4282617540"/>
              </p:ext>
            </p:extLst>
          </p:nvPr>
        </p:nvGraphicFramePr>
        <p:xfrm>
          <a:off x="2032000" y="1343025"/>
          <a:ext cx="8128000" cy="4795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88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Diversion Programs</a:t>
            </a:r>
            <a:br>
              <a:rPr lang="en-US" dirty="0"/>
            </a:b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43200"/>
            <a:ext cx="3630864" cy="3555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24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dirty="0">
                <a:solidFill>
                  <a:schemeClr val="bg1"/>
                </a:solidFill>
              </a:rPr>
              <a:t>Juvenile Marijuana Diversion Program</a:t>
            </a:r>
            <a:br>
              <a:rPr lang="en-US" sz="2400" dirty="0">
                <a:solidFill>
                  <a:schemeClr val="bg1"/>
                </a:solidFill>
              </a:rPr>
            </a:br>
            <a:r>
              <a:rPr lang="en-US" sz="2400" dirty="0">
                <a:solidFill>
                  <a:schemeClr val="bg1"/>
                </a:solidFill>
              </a:rPr>
              <a:t>2019 - 2023</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168729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2995" y="2660822"/>
            <a:ext cx="857927" cy="2554545"/>
          </a:xfrm>
          <a:prstGeom prst="rect">
            <a:avLst/>
          </a:prstGeom>
          <a:noFill/>
        </p:spPr>
        <p:txBody>
          <a:bodyPr wrap="none" rtlCol="0">
            <a:spAutoFit/>
          </a:bodyPr>
          <a:lstStyle/>
          <a:p>
            <a:r>
              <a:rPr lang="en-US" sz="1000" dirty="0"/>
              <a:t>Unsuccessful</a:t>
            </a:r>
          </a:p>
          <a:p>
            <a:endParaRPr lang="en-US" sz="1000" dirty="0"/>
          </a:p>
          <a:p>
            <a:endParaRPr lang="en-US" sz="1000" dirty="0"/>
          </a:p>
          <a:p>
            <a:endParaRPr lang="en-US" sz="1000" dirty="0"/>
          </a:p>
          <a:p>
            <a:r>
              <a:rPr lang="en-US" sz="1000" dirty="0"/>
              <a:t>Still in the</a:t>
            </a:r>
          </a:p>
          <a:p>
            <a:r>
              <a:rPr lang="en-US" sz="1000" dirty="0"/>
              <a:t>Program</a:t>
            </a:r>
          </a:p>
          <a:p>
            <a:endParaRPr lang="en-US" sz="1000" dirty="0"/>
          </a:p>
          <a:p>
            <a:endParaRPr lang="en-US" sz="1000" dirty="0"/>
          </a:p>
          <a:p>
            <a:r>
              <a:rPr lang="en-US" sz="1000" dirty="0"/>
              <a:t>Successful </a:t>
            </a:r>
          </a:p>
          <a:p>
            <a:r>
              <a:rPr lang="en-US" sz="1000" dirty="0"/>
              <a:t>Completion</a:t>
            </a:r>
          </a:p>
          <a:p>
            <a:endParaRPr lang="en-US" sz="1000" dirty="0"/>
          </a:p>
          <a:p>
            <a:endParaRPr lang="en-US" sz="1000" dirty="0"/>
          </a:p>
          <a:p>
            <a:endParaRPr lang="en-US" sz="1000" dirty="0"/>
          </a:p>
          <a:p>
            <a:r>
              <a:rPr lang="en-US" sz="1000" dirty="0"/>
              <a:t>Total</a:t>
            </a:r>
          </a:p>
          <a:p>
            <a:r>
              <a:rPr lang="en-US" sz="1000" dirty="0"/>
              <a:t>Referrals</a:t>
            </a:r>
          </a:p>
          <a:p>
            <a:endParaRPr lang="en-US" sz="1000" dirty="0"/>
          </a:p>
        </p:txBody>
      </p:sp>
    </p:spTree>
    <p:extLst>
      <p:ext uri="{BB962C8B-B14F-4D97-AF65-F5344CB8AC3E}">
        <p14:creationId xmlns:p14="http://schemas.microsoft.com/office/powerpoint/2010/main" val="3315541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dirty="0">
                <a:solidFill>
                  <a:schemeClr val="bg1"/>
                </a:solidFill>
              </a:rPr>
              <a:t>Juvenile Marijuana Diversion Program</a:t>
            </a:r>
            <a:br>
              <a:rPr lang="en-US" sz="2400" dirty="0">
                <a:solidFill>
                  <a:schemeClr val="bg1"/>
                </a:solidFill>
              </a:rPr>
            </a:br>
            <a:r>
              <a:rPr lang="en-US" sz="2400" dirty="0">
                <a:solidFill>
                  <a:schemeClr val="bg1"/>
                </a:solidFill>
              </a:rPr>
              <a:t>2019 - 2023</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1496087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2995" y="2660822"/>
            <a:ext cx="857927" cy="2554545"/>
          </a:xfrm>
          <a:prstGeom prst="rect">
            <a:avLst/>
          </a:prstGeom>
          <a:noFill/>
        </p:spPr>
        <p:txBody>
          <a:bodyPr wrap="none" rtlCol="0">
            <a:spAutoFit/>
          </a:bodyPr>
          <a:lstStyle/>
          <a:p>
            <a:r>
              <a:rPr lang="en-US" sz="1000" dirty="0"/>
              <a:t>Unsuccessful</a:t>
            </a:r>
          </a:p>
          <a:p>
            <a:endParaRPr lang="en-US" sz="1000" dirty="0"/>
          </a:p>
          <a:p>
            <a:endParaRPr lang="en-US" sz="1000" dirty="0"/>
          </a:p>
          <a:p>
            <a:endParaRPr lang="en-US" sz="1000" dirty="0"/>
          </a:p>
          <a:p>
            <a:r>
              <a:rPr lang="en-US" sz="1000" dirty="0"/>
              <a:t>Still in the</a:t>
            </a:r>
          </a:p>
          <a:p>
            <a:r>
              <a:rPr lang="en-US" sz="1000" dirty="0"/>
              <a:t>Program</a:t>
            </a:r>
          </a:p>
          <a:p>
            <a:endParaRPr lang="en-US" sz="1000" dirty="0"/>
          </a:p>
          <a:p>
            <a:endParaRPr lang="en-US" sz="1000" dirty="0"/>
          </a:p>
          <a:p>
            <a:r>
              <a:rPr lang="en-US" sz="1000" dirty="0"/>
              <a:t>Successful </a:t>
            </a:r>
          </a:p>
          <a:p>
            <a:r>
              <a:rPr lang="en-US" sz="1000" dirty="0"/>
              <a:t>Completion</a:t>
            </a:r>
          </a:p>
          <a:p>
            <a:endParaRPr lang="en-US" sz="1000" dirty="0"/>
          </a:p>
          <a:p>
            <a:endParaRPr lang="en-US" sz="1000" dirty="0"/>
          </a:p>
          <a:p>
            <a:endParaRPr lang="en-US" sz="1000" dirty="0"/>
          </a:p>
          <a:p>
            <a:r>
              <a:rPr lang="en-US" sz="1000" dirty="0"/>
              <a:t>Total</a:t>
            </a:r>
          </a:p>
          <a:p>
            <a:r>
              <a:rPr lang="en-US" sz="1000" dirty="0"/>
              <a:t>Referrals</a:t>
            </a:r>
          </a:p>
          <a:p>
            <a:endParaRPr lang="en-US" sz="1000" dirty="0"/>
          </a:p>
        </p:txBody>
      </p:sp>
    </p:spTree>
    <p:extLst>
      <p:ext uri="{BB962C8B-B14F-4D97-AF65-F5344CB8AC3E}">
        <p14:creationId xmlns:p14="http://schemas.microsoft.com/office/powerpoint/2010/main" val="1721378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dirty="0">
                <a:solidFill>
                  <a:schemeClr val="bg1"/>
                </a:solidFill>
              </a:rPr>
              <a:t>B.A.S.E.</a:t>
            </a:r>
            <a:br>
              <a:rPr lang="en-US" sz="2400" dirty="0">
                <a:solidFill>
                  <a:schemeClr val="bg1"/>
                </a:solidFill>
              </a:rPr>
            </a:br>
            <a:r>
              <a:rPr lang="en-US" sz="2400" dirty="0">
                <a:solidFill>
                  <a:schemeClr val="bg1"/>
                </a:solidFill>
              </a:rPr>
              <a:t>2018 - 2023</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3382393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2995" y="2660822"/>
            <a:ext cx="857927" cy="2554545"/>
          </a:xfrm>
          <a:prstGeom prst="rect">
            <a:avLst/>
          </a:prstGeom>
          <a:noFill/>
        </p:spPr>
        <p:txBody>
          <a:bodyPr wrap="none" rtlCol="0">
            <a:spAutoFit/>
          </a:bodyPr>
          <a:lstStyle/>
          <a:p>
            <a:r>
              <a:rPr lang="en-US" sz="1000" dirty="0"/>
              <a:t>Unsuccessful</a:t>
            </a:r>
          </a:p>
          <a:p>
            <a:endParaRPr lang="en-US" sz="1000" dirty="0"/>
          </a:p>
          <a:p>
            <a:endParaRPr lang="en-US" sz="1000" dirty="0"/>
          </a:p>
          <a:p>
            <a:endParaRPr lang="en-US" sz="1000" dirty="0"/>
          </a:p>
          <a:p>
            <a:r>
              <a:rPr lang="en-US" sz="1000" dirty="0"/>
              <a:t>Still in the</a:t>
            </a:r>
          </a:p>
          <a:p>
            <a:r>
              <a:rPr lang="en-US" sz="1000" dirty="0"/>
              <a:t>Program</a:t>
            </a:r>
          </a:p>
          <a:p>
            <a:endParaRPr lang="en-US" sz="1000" dirty="0"/>
          </a:p>
          <a:p>
            <a:endParaRPr lang="en-US" sz="1000" dirty="0"/>
          </a:p>
          <a:p>
            <a:r>
              <a:rPr lang="en-US" sz="1000" dirty="0"/>
              <a:t>Successful </a:t>
            </a:r>
          </a:p>
          <a:p>
            <a:r>
              <a:rPr lang="en-US" sz="1000" dirty="0"/>
              <a:t>Completion</a:t>
            </a:r>
          </a:p>
          <a:p>
            <a:endParaRPr lang="en-US" sz="1000" dirty="0"/>
          </a:p>
          <a:p>
            <a:endParaRPr lang="en-US" sz="1000" dirty="0"/>
          </a:p>
          <a:p>
            <a:endParaRPr lang="en-US" sz="1000" dirty="0"/>
          </a:p>
          <a:p>
            <a:r>
              <a:rPr lang="en-US" sz="1000" dirty="0"/>
              <a:t>Total</a:t>
            </a:r>
          </a:p>
          <a:p>
            <a:r>
              <a:rPr lang="en-US" sz="1000" dirty="0"/>
              <a:t>Referrals</a:t>
            </a:r>
          </a:p>
          <a:p>
            <a:endParaRPr lang="en-US" sz="1000" dirty="0"/>
          </a:p>
        </p:txBody>
      </p:sp>
    </p:spTree>
    <p:extLst>
      <p:ext uri="{BB962C8B-B14F-4D97-AF65-F5344CB8AC3E}">
        <p14:creationId xmlns:p14="http://schemas.microsoft.com/office/powerpoint/2010/main" val="3836242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dirty="0">
                <a:solidFill>
                  <a:schemeClr val="bg1"/>
                </a:solidFill>
              </a:rPr>
              <a:t>B.A.S.E.</a:t>
            </a:r>
            <a:br>
              <a:rPr lang="en-US" sz="2400" dirty="0">
                <a:solidFill>
                  <a:schemeClr val="bg1"/>
                </a:solidFill>
              </a:rPr>
            </a:br>
            <a:r>
              <a:rPr lang="en-US" sz="2400" dirty="0">
                <a:solidFill>
                  <a:schemeClr val="bg1"/>
                </a:solidFill>
              </a:rPr>
              <a:t>2018 - 2023</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9868172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2995" y="2660822"/>
            <a:ext cx="857927" cy="2554545"/>
          </a:xfrm>
          <a:prstGeom prst="rect">
            <a:avLst/>
          </a:prstGeom>
          <a:noFill/>
        </p:spPr>
        <p:txBody>
          <a:bodyPr wrap="none" rtlCol="0">
            <a:spAutoFit/>
          </a:bodyPr>
          <a:lstStyle/>
          <a:p>
            <a:r>
              <a:rPr lang="en-US" sz="1000" dirty="0"/>
              <a:t>Unsuccessful</a:t>
            </a:r>
          </a:p>
          <a:p>
            <a:endParaRPr lang="en-US" sz="1000" dirty="0"/>
          </a:p>
          <a:p>
            <a:endParaRPr lang="en-US" sz="1000" dirty="0"/>
          </a:p>
          <a:p>
            <a:endParaRPr lang="en-US" sz="1000" dirty="0"/>
          </a:p>
          <a:p>
            <a:r>
              <a:rPr lang="en-US" sz="1000" dirty="0"/>
              <a:t>Still in the</a:t>
            </a:r>
          </a:p>
          <a:p>
            <a:r>
              <a:rPr lang="en-US" sz="1000" dirty="0"/>
              <a:t>Program</a:t>
            </a:r>
          </a:p>
          <a:p>
            <a:endParaRPr lang="en-US" sz="1000" dirty="0"/>
          </a:p>
          <a:p>
            <a:endParaRPr lang="en-US" sz="1000" dirty="0"/>
          </a:p>
          <a:p>
            <a:r>
              <a:rPr lang="en-US" sz="1000" dirty="0"/>
              <a:t>Successful </a:t>
            </a:r>
          </a:p>
          <a:p>
            <a:r>
              <a:rPr lang="en-US" sz="1000" dirty="0"/>
              <a:t>Completion</a:t>
            </a:r>
          </a:p>
          <a:p>
            <a:endParaRPr lang="en-US" sz="1000" dirty="0"/>
          </a:p>
          <a:p>
            <a:endParaRPr lang="en-US" sz="1000" dirty="0"/>
          </a:p>
          <a:p>
            <a:endParaRPr lang="en-US" sz="1000" dirty="0"/>
          </a:p>
          <a:p>
            <a:r>
              <a:rPr lang="en-US" sz="1000" dirty="0"/>
              <a:t>Total</a:t>
            </a:r>
          </a:p>
          <a:p>
            <a:r>
              <a:rPr lang="en-US" sz="1000" dirty="0"/>
              <a:t>Referrals</a:t>
            </a:r>
          </a:p>
          <a:p>
            <a:endParaRPr lang="en-US" sz="1000" dirty="0"/>
          </a:p>
        </p:txBody>
      </p:sp>
    </p:spTree>
    <p:extLst>
      <p:ext uri="{BB962C8B-B14F-4D97-AF65-F5344CB8AC3E}">
        <p14:creationId xmlns:p14="http://schemas.microsoft.com/office/powerpoint/2010/main" val="1820385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nvGraphicFramePr>
        <p:xfrm>
          <a:off x="104775" y="675550"/>
          <a:ext cx="5991226" cy="4982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p:cNvGraphicFramePr/>
          <p:nvPr/>
        </p:nvGraphicFramePr>
        <p:xfrm>
          <a:off x="6210300" y="675550"/>
          <a:ext cx="6134099" cy="4982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1703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dirty="0">
                <a:solidFill>
                  <a:schemeClr val="bg1"/>
                </a:solidFill>
              </a:rPr>
              <a:t>Second Chance</a:t>
            </a:r>
            <a:br>
              <a:rPr lang="en-US" sz="2400" dirty="0">
                <a:solidFill>
                  <a:schemeClr val="bg1"/>
                </a:solidFill>
              </a:rPr>
            </a:br>
            <a:r>
              <a:rPr lang="en-US" sz="2400" dirty="0">
                <a:solidFill>
                  <a:schemeClr val="bg1"/>
                </a:solidFill>
              </a:rPr>
              <a:t>2020 - 2023</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3287257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2995" y="2660822"/>
            <a:ext cx="857927" cy="2554545"/>
          </a:xfrm>
          <a:prstGeom prst="rect">
            <a:avLst/>
          </a:prstGeom>
          <a:noFill/>
        </p:spPr>
        <p:txBody>
          <a:bodyPr wrap="none" rtlCol="0">
            <a:spAutoFit/>
          </a:bodyPr>
          <a:lstStyle/>
          <a:p>
            <a:r>
              <a:rPr lang="en-US" sz="1000" dirty="0"/>
              <a:t>Unsuccessful</a:t>
            </a:r>
          </a:p>
          <a:p>
            <a:endParaRPr lang="en-US" sz="1000" dirty="0"/>
          </a:p>
          <a:p>
            <a:endParaRPr lang="en-US" sz="1000" dirty="0"/>
          </a:p>
          <a:p>
            <a:endParaRPr lang="en-US" sz="1000" dirty="0"/>
          </a:p>
          <a:p>
            <a:r>
              <a:rPr lang="en-US" sz="1000" dirty="0"/>
              <a:t>Still in the</a:t>
            </a:r>
          </a:p>
          <a:p>
            <a:r>
              <a:rPr lang="en-US" sz="1000" dirty="0"/>
              <a:t>Program</a:t>
            </a:r>
          </a:p>
          <a:p>
            <a:endParaRPr lang="en-US" sz="1000" dirty="0"/>
          </a:p>
          <a:p>
            <a:endParaRPr lang="en-US" sz="1000" dirty="0"/>
          </a:p>
          <a:p>
            <a:r>
              <a:rPr lang="en-US" sz="1000" dirty="0"/>
              <a:t>Successful </a:t>
            </a:r>
          </a:p>
          <a:p>
            <a:r>
              <a:rPr lang="en-US" sz="1000" dirty="0"/>
              <a:t>Completion</a:t>
            </a:r>
          </a:p>
          <a:p>
            <a:endParaRPr lang="en-US" sz="1000" dirty="0"/>
          </a:p>
          <a:p>
            <a:endParaRPr lang="en-US" sz="1000" dirty="0"/>
          </a:p>
          <a:p>
            <a:endParaRPr lang="en-US" sz="1000" dirty="0"/>
          </a:p>
          <a:p>
            <a:r>
              <a:rPr lang="en-US" sz="1000" dirty="0"/>
              <a:t>Total</a:t>
            </a:r>
          </a:p>
          <a:p>
            <a:r>
              <a:rPr lang="en-US" sz="1000" dirty="0"/>
              <a:t>Referrals</a:t>
            </a:r>
          </a:p>
          <a:p>
            <a:endParaRPr lang="en-US" sz="1000" dirty="0"/>
          </a:p>
        </p:txBody>
      </p:sp>
    </p:spTree>
    <p:extLst>
      <p:ext uri="{BB962C8B-B14F-4D97-AF65-F5344CB8AC3E}">
        <p14:creationId xmlns:p14="http://schemas.microsoft.com/office/powerpoint/2010/main" val="33908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dirty="0">
                <a:solidFill>
                  <a:schemeClr val="bg1"/>
                </a:solidFill>
              </a:rPr>
              <a:t>Second Chance</a:t>
            </a:r>
            <a:br>
              <a:rPr lang="en-US" sz="2400" dirty="0">
                <a:solidFill>
                  <a:schemeClr val="bg1"/>
                </a:solidFill>
              </a:rPr>
            </a:br>
            <a:r>
              <a:rPr lang="en-US" sz="2400" dirty="0">
                <a:solidFill>
                  <a:schemeClr val="bg1"/>
                </a:solidFill>
              </a:rPr>
              <a:t>2020 - 2023</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2045275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2995" y="2660822"/>
            <a:ext cx="857927" cy="2554545"/>
          </a:xfrm>
          <a:prstGeom prst="rect">
            <a:avLst/>
          </a:prstGeom>
          <a:noFill/>
        </p:spPr>
        <p:txBody>
          <a:bodyPr wrap="none" rtlCol="0">
            <a:spAutoFit/>
          </a:bodyPr>
          <a:lstStyle/>
          <a:p>
            <a:r>
              <a:rPr lang="en-US" sz="1000" dirty="0"/>
              <a:t>Unsuccessful</a:t>
            </a:r>
          </a:p>
          <a:p>
            <a:endParaRPr lang="en-US" sz="1000" dirty="0"/>
          </a:p>
          <a:p>
            <a:endParaRPr lang="en-US" sz="1000" dirty="0"/>
          </a:p>
          <a:p>
            <a:endParaRPr lang="en-US" sz="1000" dirty="0"/>
          </a:p>
          <a:p>
            <a:r>
              <a:rPr lang="en-US" sz="1000" dirty="0"/>
              <a:t>Still in the</a:t>
            </a:r>
          </a:p>
          <a:p>
            <a:r>
              <a:rPr lang="en-US" sz="1000" dirty="0"/>
              <a:t>Program</a:t>
            </a:r>
          </a:p>
          <a:p>
            <a:endParaRPr lang="en-US" sz="1000" dirty="0"/>
          </a:p>
          <a:p>
            <a:endParaRPr lang="en-US" sz="1000" dirty="0"/>
          </a:p>
          <a:p>
            <a:r>
              <a:rPr lang="en-US" sz="1000" dirty="0"/>
              <a:t>Successful </a:t>
            </a:r>
          </a:p>
          <a:p>
            <a:r>
              <a:rPr lang="en-US" sz="1000" dirty="0"/>
              <a:t>Completion</a:t>
            </a:r>
          </a:p>
          <a:p>
            <a:endParaRPr lang="en-US" sz="1000" dirty="0"/>
          </a:p>
          <a:p>
            <a:endParaRPr lang="en-US" sz="1000" dirty="0"/>
          </a:p>
          <a:p>
            <a:endParaRPr lang="en-US" sz="1000" dirty="0"/>
          </a:p>
          <a:p>
            <a:r>
              <a:rPr lang="en-US" sz="1000" dirty="0"/>
              <a:t>Total</a:t>
            </a:r>
          </a:p>
          <a:p>
            <a:r>
              <a:rPr lang="en-US" sz="1000" dirty="0"/>
              <a:t>Referrals</a:t>
            </a:r>
          </a:p>
          <a:p>
            <a:endParaRPr lang="en-US" sz="1000" dirty="0"/>
          </a:p>
        </p:txBody>
      </p:sp>
    </p:spTree>
    <p:extLst>
      <p:ext uri="{BB962C8B-B14F-4D97-AF65-F5344CB8AC3E}">
        <p14:creationId xmlns:p14="http://schemas.microsoft.com/office/powerpoint/2010/main" val="1726993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dirty="0">
                <a:solidFill>
                  <a:schemeClr val="bg1"/>
                </a:solidFill>
              </a:rPr>
              <a:t>Diversion 180</a:t>
            </a:r>
            <a:br>
              <a:rPr lang="en-US" sz="2400" dirty="0">
                <a:solidFill>
                  <a:schemeClr val="bg1"/>
                </a:solidFill>
              </a:rPr>
            </a:br>
            <a:r>
              <a:rPr lang="en-US" sz="2400" dirty="0">
                <a:solidFill>
                  <a:schemeClr val="bg1"/>
                </a:solidFill>
              </a:rPr>
              <a:t>2020 - 2023</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7490411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2995" y="2660822"/>
            <a:ext cx="857927" cy="2554545"/>
          </a:xfrm>
          <a:prstGeom prst="rect">
            <a:avLst/>
          </a:prstGeom>
          <a:noFill/>
        </p:spPr>
        <p:txBody>
          <a:bodyPr wrap="none" rtlCol="0">
            <a:spAutoFit/>
          </a:bodyPr>
          <a:lstStyle/>
          <a:p>
            <a:r>
              <a:rPr lang="en-US" sz="1000" dirty="0"/>
              <a:t>Unsuccessful</a:t>
            </a:r>
          </a:p>
          <a:p>
            <a:endParaRPr lang="en-US" sz="1000" dirty="0"/>
          </a:p>
          <a:p>
            <a:endParaRPr lang="en-US" sz="1000" dirty="0"/>
          </a:p>
          <a:p>
            <a:endParaRPr lang="en-US" sz="1000" dirty="0"/>
          </a:p>
          <a:p>
            <a:r>
              <a:rPr lang="en-US" sz="1000" dirty="0"/>
              <a:t>Still in the</a:t>
            </a:r>
          </a:p>
          <a:p>
            <a:r>
              <a:rPr lang="en-US" sz="1000" dirty="0"/>
              <a:t>Program</a:t>
            </a:r>
          </a:p>
          <a:p>
            <a:endParaRPr lang="en-US" sz="1000" dirty="0"/>
          </a:p>
          <a:p>
            <a:endParaRPr lang="en-US" sz="1000" dirty="0"/>
          </a:p>
          <a:p>
            <a:r>
              <a:rPr lang="en-US" sz="1000" dirty="0"/>
              <a:t>Successful </a:t>
            </a:r>
          </a:p>
          <a:p>
            <a:r>
              <a:rPr lang="en-US" sz="1000" dirty="0"/>
              <a:t>Completion</a:t>
            </a:r>
          </a:p>
          <a:p>
            <a:endParaRPr lang="en-US" sz="1000" dirty="0"/>
          </a:p>
          <a:p>
            <a:endParaRPr lang="en-US" sz="1000" dirty="0"/>
          </a:p>
          <a:p>
            <a:endParaRPr lang="en-US" sz="1000" dirty="0"/>
          </a:p>
          <a:p>
            <a:r>
              <a:rPr lang="en-US" sz="1000" dirty="0"/>
              <a:t>Total</a:t>
            </a:r>
          </a:p>
          <a:p>
            <a:r>
              <a:rPr lang="en-US" sz="1000" dirty="0"/>
              <a:t>Referrals</a:t>
            </a:r>
          </a:p>
          <a:p>
            <a:endParaRPr lang="en-US" sz="1000" dirty="0"/>
          </a:p>
        </p:txBody>
      </p:sp>
    </p:spTree>
    <p:extLst>
      <p:ext uri="{BB962C8B-B14F-4D97-AF65-F5344CB8AC3E}">
        <p14:creationId xmlns:p14="http://schemas.microsoft.com/office/powerpoint/2010/main" val="2704589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dirty="0">
                <a:solidFill>
                  <a:schemeClr val="bg1"/>
                </a:solidFill>
              </a:rPr>
              <a:t>Diversion 180</a:t>
            </a:r>
            <a:br>
              <a:rPr lang="en-US" sz="2400" dirty="0">
                <a:solidFill>
                  <a:schemeClr val="bg1"/>
                </a:solidFill>
              </a:rPr>
            </a:br>
            <a:r>
              <a:rPr lang="en-US" sz="2400" dirty="0">
                <a:solidFill>
                  <a:schemeClr val="bg1"/>
                </a:solidFill>
              </a:rPr>
              <a:t>2020 - 2023</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2713562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2995" y="2660822"/>
            <a:ext cx="857927" cy="2554545"/>
          </a:xfrm>
          <a:prstGeom prst="rect">
            <a:avLst/>
          </a:prstGeom>
          <a:noFill/>
        </p:spPr>
        <p:txBody>
          <a:bodyPr wrap="none" rtlCol="0">
            <a:spAutoFit/>
          </a:bodyPr>
          <a:lstStyle/>
          <a:p>
            <a:r>
              <a:rPr lang="en-US" sz="1000" dirty="0"/>
              <a:t>Unsuccessful</a:t>
            </a:r>
          </a:p>
          <a:p>
            <a:endParaRPr lang="en-US" sz="1000" dirty="0"/>
          </a:p>
          <a:p>
            <a:endParaRPr lang="en-US" sz="1000" dirty="0"/>
          </a:p>
          <a:p>
            <a:endParaRPr lang="en-US" sz="1000" dirty="0"/>
          </a:p>
          <a:p>
            <a:r>
              <a:rPr lang="en-US" sz="1000" dirty="0"/>
              <a:t>Still in the</a:t>
            </a:r>
          </a:p>
          <a:p>
            <a:r>
              <a:rPr lang="en-US" sz="1000" dirty="0"/>
              <a:t>Program</a:t>
            </a:r>
          </a:p>
          <a:p>
            <a:endParaRPr lang="en-US" sz="1000" dirty="0"/>
          </a:p>
          <a:p>
            <a:endParaRPr lang="en-US" sz="1000" dirty="0"/>
          </a:p>
          <a:p>
            <a:r>
              <a:rPr lang="en-US" sz="1000" dirty="0"/>
              <a:t>Successful </a:t>
            </a:r>
          </a:p>
          <a:p>
            <a:r>
              <a:rPr lang="en-US" sz="1000" dirty="0"/>
              <a:t>Completion</a:t>
            </a:r>
          </a:p>
          <a:p>
            <a:endParaRPr lang="en-US" sz="1000" dirty="0"/>
          </a:p>
          <a:p>
            <a:endParaRPr lang="en-US" sz="1000" dirty="0"/>
          </a:p>
          <a:p>
            <a:endParaRPr lang="en-US" sz="1000" dirty="0"/>
          </a:p>
          <a:p>
            <a:r>
              <a:rPr lang="en-US" sz="1000" dirty="0"/>
              <a:t>Total</a:t>
            </a:r>
          </a:p>
          <a:p>
            <a:r>
              <a:rPr lang="en-US" sz="1000" dirty="0"/>
              <a:t>Referrals</a:t>
            </a:r>
          </a:p>
          <a:p>
            <a:endParaRPr lang="en-US" sz="1000" dirty="0"/>
          </a:p>
        </p:txBody>
      </p:sp>
    </p:spTree>
    <p:extLst>
      <p:ext uri="{BB962C8B-B14F-4D97-AF65-F5344CB8AC3E}">
        <p14:creationId xmlns:p14="http://schemas.microsoft.com/office/powerpoint/2010/main" val="2059302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dirty="0">
                <a:solidFill>
                  <a:schemeClr val="bg1"/>
                </a:solidFill>
              </a:rPr>
              <a:t>F.I.R.S.T.</a:t>
            </a:r>
            <a:br>
              <a:rPr lang="en-US" sz="2400" dirty="0">
                <a:solidFill>
                  <a:schemeClr val="bg1"/>
                </a:solidFill>
              </a:rPr>
            </a:br>
            <a:r>
              <a:rPr lang="en-US" sz="2400" dirty="0">
                <a:solidFill>
                  <a:schemeClr val="bg1"/>
                </a:solidFill>
              </a:rPr>
              <a:t>2020 - 2023</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6792873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2995" y="2660822"/>
            <a:ext cx="857927" cy="2554545"/>
          </a:xfrm>
          <a:prstGeom prst="rect">
            <a:avLst/>
          </a:prstGeom>
          <a:noFill/>
        </p:spPr>
        <p:txBody>
          <a:bodyPr wrap="none" rtlCol="0">
            <a:spAutoFit/>
          </a:bodyPr>
          <a:lstStyle/>
          <a:p>
            <a:r>
              <a:rPr lang="en-US" sz="1000" dirty="0"/>
              <a:t>Unsuccessful</a:t>
            </a:r>
          </a:p>
          <a:p>
            <a:endParaRPr lang="en-US" sz="1000" dirty="0"/>
          </a:p>
          <a:p>
            <a:endParaRPr lang="en-US" sz="1000" dirty="0"/>
          </a:p>
          <a:p>
            <a:endParaRPr lang="en-US" sz="1000" dirty="0"/>
          </a:p>
          <a:p>
            <a:r>
              <a:rPr lang="en-US" sz="1000" dirty="0"/>
              <a:t>Still in the</a:t>
            </a:r>
          </a:p>
          <a:p>
            <a:r>
              <a:rPr lang="en-US" sz="1000" dirty="0"/>
              <a:t>Program</a:t>
            </a:r>
          </a:p>
          <a:p>
            <a:endParaRPr lang="en-US" sz="1000" dirty="0"/>
          </a:p>
          <a:p>
            <a:endParaRPr lang="en-US" sz="1000" dirty="0"/>
          </a:p>
          <a:p>
            <a:r>
              <a:rPr lang="en-US" sz="1000" dirty="0"/>
              <a:t>Successful </a:t>
            </a:r>
          </a:p>
          <a:p>
            <a:r>
              <a:rPr lang="en-US" sz="1000" dirty="0"/>
              <a:t>Completion</a:t>
            </a:r>
          </a:p>
          <a:p>
            <a:endParaRPr lang="en-US" sz="1000" dirty="0"/>
          </a:p>
          <a:p>
            <a:endParaRPr lang="en-US" sz="1000" dirty="0"/>
          </a:p>
          <a:p>
            <a:endParaRPr lang="en-US" sz="1000" dirty="0"/>
          </a:p>
          <a:p>
            <a:r>
              <a:rPr lang="en-US" sz="1000" dirty="0"/>
              <a:t>Total</a:t>
            </a:r>
          </a:p>
          <a:p>
            <a:r>
              <a:rPr lang="en-US" sz="1000" dirty="0"/>
              <a:t>Referrals</a:t>
            </a:r>
          </a:p>
          <a:p>
            <a:endParaRPr lang="en-US" sz="1000" dirty="0"/>
          </a:p>
        </p:txBody>
      </p:sp>
    </p:spTree>
    <p:extLst>
      <p:ext uri="{BB962C8B-B14F-4D97-AF65-F5344CB8AC3E}">
        <p14:creationId xmlns:p14="http://schemas.microsoft.com/office/powerpoint/2010/main" val="330057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endParaRPr lang="en-US" sz="2400" i="1" dirty="0"/>
          </a:p>
          <a:p>
            <a:r>
              <a:rPr lang="en-US" sz="2400" i="1" dirty="0"/>
              <a:t>Juvenile Marijuana Diversion</a:t>
            </a:r>
          </a:p>
          <a:p>
            <a:r>
              <a:rPr lang="en-US" sz="2400" i="1" dirty="0"/>
              <a:t>BASE Program</a:t>
            </a:r>
          </a:p>
          <a:p>
            <a:r>
              <a:rPr lang="en-US" sz="2400" i="1" u="sng" dirty="0"/>
              <a:t>____________________</a:t>
            </a:r>
          </a:p>
          <a:p>
            <a:r>
              <a:rPr lang="en-US" sz="2400" i="1" dirty="0"/>
              <a:t>Second Chance</a:t>
            </a:r>
            <a:br>
              <a:rPr lang="en-US" sz="2400" i="1" dirty="0"/>
            </a:br>
            <a:r>
              <a:rPr lang="en-US" sz="2400" i="1" dirty="0"/>
              <a:t>Diversion 180</a:t>
            </a:r>
          </a:p>
          <a:p>
            <a:r>
              <a:rPr lang="en-US" sz="2400" i="1" dirty="0"/>
              <a:t>FIRST Program</a:t>
            </a:r>
          </a:p>
        </p:txBody>
      </p:sp>
      <p:sp>
        <p:nvSpPr>
          <p:cNvPr id="3" name="Title 2"/>
          <p:cNvSpPr>
            <a:spLocks noGrp="1"/>
          </p:cNvSpPr>
          <p:nvPr>
            <p:ph type="title"/>
          </p:nvPr>
        </p:nvSpPr>
        <p:spPr/>
        <p:txBody>
          <a:bodyPr/>
          <a:lstStyle/>
          <a:p>
            <a:r>
              <a:rPr lang="en-US" dirty="0"/>
              <a:t>Expansion of Diversionary </a:t>
            </a:r>
            <a:br>
              <a:rPr lang="en-US" dirty="0"/>
            </a:br>
            <a:r>
              <a:rPr lang="en-US" dirty="0"/>
              <a:t>Programs</a:t>
            </a:r>
          </a:p>
        </p:txBody>
      </p:sp>
    </p:spTree>
    <p:extLst>
      <p:ext uri="{BB962C8B-B14F-4D97-AF65-F5344CB8AC3E}">
        <p14:creationId xmlns:p14="http://schemas.microsoft.com/office/powerpoint/2010/main" val="3125132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69599"/>
            <a:ext cx="11379200" cy="75895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dirty="0">
                <a:solidFill>
                  <a:schemeClr val="bg1"/>
                </a:solidFill>
              </a:rPr>
              <a:t>F.I.R.S.T.</a:t>
            </a:r>
            <a:br>
              <a:rPr lang="en-US" sz="2400" dirty="0">
                <a:solidFill>
                  <a:schemeClr val="bg1"/>
                </a:solidFill>
              </a:rPr>
            </a:br>
            <a:r>
              <a:rPr lang="en-US" sz="2400" dirty="0">
                <a:solidFill>
                  <a:schemeClr val="bg1"/>
                </a:solidFill>
              </a:rPr>
              <a:t>2020 - 2023</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1065721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2995" y="2660822"/>
            <a:ext cx="857927" cy="2554545"/>
          </a:xfrm>
          <a:prstGeom prst="rect">
            <a:avLst/>
          </a:prstGeom>
          <a:noFill/>
        </p:spPr>
        <p:txBody>
          <a:bodyPr wrap="none" rtlCol="0">
            <a:spAutoFit/>
          </a:bodyPr>
          <a:lstStyle/>
          <a:p>
            <a:r>
              <a:rPr lang="en-US" sz="1000" dirty="0"/>
              <a:t>Unsuccessful</a:t>
            </a:r>
          </a:p>
          <a:p>
            <a:endParaRPr lang="en-US" sz="1000" dirty="0"/>
          </a:p>
          <a:p>
            <a:endParaRPr lang="en-US" sz="1000" dirty="0"/>
          </a:p>
          <a:p>
            <a:endParaRPr lang="en-US" sz="1000" dirty="0"/>
          </a:p>
          <a:p>
            <a:r>
              <a:rPr lang="en-US" sz="1000" dirty="0"/>
              <a:t>Still in the</a:t>
            </a:r>
          </a:p>
          <a:p>
            <a:r>
              <a:rPr lang="en-US" sz="1000" dirty="0"/>
              <a:t>Program</a:t>
            </a:r>
          </a:p>
          <a:p>
            <a:endParaRPr lang="en-US" sz="1000" dirty="0"/>
          </a:p>
          <a:p>
            <a:endParaRPr lang="en-US" sz="1000" dirty="0"/>
          </a:p>
          <a:p>
            <a:r>
              <a:rPr lang="en-US" sz="1000" dirty="0"/>
              <a:t>Successful </a:t>
            </a:r>
          </a:p>
          <a:p>
            <a:r>
              <a:rPr lang="en-US" sz="1000" dirty="0"/>
              <a:t>Completion</a:t>
            </a:r>
          </a:p>
          <a:p>
            <a:endParaRPr lang="en-US" sz="1000" dirty="0"/>
          </a:p>
          <a:p>
            <a:endParaRPr lang="en-US" sz="1000" dirty="0"/>
          </a:p>
          <a:p>
            <a:endParaRPr lang="en-US" sz="1000" dirty="0"/>
          </a:p>
          <a:p>
            <a:r>
              <a:rPr lang="en-US" sz="1000" dirty="0"/>
              <a:t>Total</a:t>
            </a:r>
          </a:p>
          <a:p>
            <a:r>
              <a:rPr lang="en-US" sz="1000" dirty="0"/>
              <a:t>Referrals</a:t>
            </a:r>
          </a:p>
          <a:p>
            <a:endParaRPr lang="en-US" sz="1000" dirty="0"/>
          </a:p>
        </p:txBody>
      </p:sp>
      <p:sp>
        <p:nvSpPr>
          <p:cNvPr id="4" name="TextBox 3"/>
          <p:cNvSpPr txBox="1"/>
          <p:nvPr/>
        </p:nvSpPr>
        <p:spPr>
          <a:xfrm>
            <a:off x="8495799" y="3068053"/>
            <a:ext cx="1946693" cy="1015663"/>
          </a:xfrm>
          <a:prstGeom prst="rect">
            <a:avLst/>
          </a:prstGeom>
          <a:noFill/>
        </p:spPr>
        <p:txBody>
          <a:bodyPr wrap="square" rtlCol="0">
            <a:spAutoFit/>
          </a:bodyPr>
          <a:lstStyle/>
          <a:p>
            <a:r>
              <a:rPr lang="en-US" sz="6000" dirty="0"/>
              <a:t>78%</a:t>
            </a:r>
          </a:p>
        </p:txBody>
      </p:sp>
    </p:spTree>
    <p:extLst>
      <p:ext uri="{BB962C8B-B14F-4D97-AF65-F5344CB8AC3E}">
        <p14:creationId xmlns:p14="http://schemas.microsoft.com/office/powerpoint/2010/main" val="1038423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nvGraphicFramePr>
        <p:xfrm>
          <a:off x="104775" y="675550"/>
          <a:ext cx="5991226" cy="4982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p:cNvGraphicFramePr/>
          <p:nvPr/>
        </p:nvGraphicFramePr>
        <p:xfrm>
          <a:off x="6210300" y="675550"/>
          <a:ext cx="6134099" cy="4982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1410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7EACB-708A-B3AA-E8F6-197A2C1DFC86}"/>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F596CA61-A417-3954-7EB0-E63CEEA30716}"/>
              </a:ext>
            </a:extLst>
          </p:cNvPr>
          <p:cNvSpPr>
            <a:spLocks noGrp="1"/>
          </p:cNvSpPr>
          <p:nvPr>
            <p:ph type="body" idx="1"/>
          </p:nvPr>
        </p:nvSpPr>
        <p:spPr/>
        <p:txBody>
          <a:bodyPr>
            <a:normAutofit/>
          </a:bodyPr>
          <a:lstStyle/>
          <a:p>
            <a:r>
              <a:rPr lang="en-US" sz="3200" dirty="0"/>
              <a:t>But Has It Worked?</a:t>
            </a:r>
          </a:p>
        </p:txBody>
      </p:sp>
    </p:spTree>
    <p:extLst>
      <p:ext uri="{BB962C8B-B14F-4D97-AF65-F5344CB8AC3E}">
        <p14:creationId xmlns:p14="http://schemas.microsoft.com/office/powerpoint/2010/main" val="1813408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a:solidFill>
                  <a:schemeClr val="accent1"/>
                </a:solidFill>
              </a:rPr>
              <a:t>Total New Referrals– Calendar Year</a:t>
            </a:r>
          </a:p>
        </p:txBody>
      </p:sp>
      <p:sp>
        <p:nvSpPr>
          <p:cNvPr id="9" name="Content Placeholder 8"/>
          <p:cNvSpPr>
            <a:spLocks noGrp="1"/>
          </p:cNvSpPr>
          <p:nvPr>
            <p:ph idx="1"/>
          </p:nvPr>
        </p:nvSpPr>
        <p:spPr>
          <a:xfrm>
            <a:off x="402336" y="1527048"/>
            <a:ext cx="2670048" cy="4572000"/>
          </a:xfrm>
        </p:spPr>
        <p:txBody>
          <a:bodyPr/>
          <a:lstStyle/>
          <a:p>
            <a:endParaRPr lang="en-US" dirty="0"/>
          </a:p>
          <a:p>
            <a:endParaRPr lang="en-US" dirty="0"/>
          </a:p>
          <a:p>
            <a:endParaRPr lang="en-US" dirty="0"/>
          </a:p>
          <a:p>
            <a:pPr marL="0" indent="0">
              <a:buNone/>
            </a:pPr>
            <a:endParaRPr lang="en-US" dirty="0"/>
          </a:p>
        </p:txBody>
      </p:sp>
      <p:sp>
        <p:nvSpPr>
          <p:cNvPr id="12" name="Content Placeholder 8"/>
          <p:cNvSpPr txBox="1">
            <a:spLocks/>
          </p:cNvSpPr>
          <p:nvPr/>
        </p:nvSpPr>
        <p:spPr>
          <a:xfrm>
            <a:off x="3305155" y="1527048"/>
            <a:ext cx="2670048"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rgbClr val="D16349"/>
              </a:buClr>
            </a:pPr>
            <a:endParaRPr lang="en-US" dirty="0">
              <a:solidFill>
                <a:prstClr val="black"/>
              </a:solidFill>
            </a:endParaRPr>
          </a:p>
          <a:p>
            <a:pPr>
              <a:buClr>
                <a:srgbClr val="D16349"/>
              </a:buClr>
            </a:pPr>
            <a:endParaRPr lang="en-US" dirty="0">
              <a:solidFill>
                <a:prstClr val="black"/>
              </a:solidFill>
            </a:endParaRPr>
          </a:p>
        </p:txBody>
      </p:sp>
      <p:sp>
        <p:nvSpPr>
          <p:cNvPr id="13" name="Content Placeholder 8"/>
          <p:cNvSpPr txBox="1">
            <a:spLocks/>
          </p:cNvSpPr>
          <p:nvPr/>
        </p:nvSpPr>
        <p:spPr>
          <a:xfrm>
            <a:off x="6091936" y="1514054"/>
            <a:ext cx="2670048"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rgbClr val="D16349"/>
              </a:buClr>
            </a:pPr>
            <a:endParaRPr lang="en-US"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57044744"/>
              </p:ext>
            </p:extLst>
          </p:nvPr>
        </p:nvGraphicFramePr>
        <p:xfrm>
          <a:off x="518160" y="1801368"/>
          <a:ext cx="11263376" cy="3227832"/>
        </p:xfrm>
        <a:graphic>
          <a:graphicData uri="http://schemas.openxmlformats.org/drawingml/2006/table">
            <a:tbl>
              <a:tblPr firstRow="1" bandRow="1">
                <a:tableStyleId>{5C22544A-7EE6-4342-B048-85BDC9FD1C3A}</a:tableStyleId>
              </a:tblPr>
              <a:tblGrid>
                <a:gridCol w="2815844">
                  <a:extLst>
                    <a:ext uri="{9D8B030D-6E8A-4147-A177-3AD203B41FA5}">
                      <a16:colId xmlns:a16="http://schemas.microsoft.com/office/drawing/2014/main" val="20000"/>
                    </a:ext>
                  </a:extLst>
                </a:gridCol>
                <a:gridCol w="2815844">
                  <a:extLst>
                    <a:ext uri="{9D8B030D-6E8A-4147-A177-3AD203B41FA5}">
                      <a16:colId xmlns:a16="http://schemas.microsoft.com/office/drawing/2014/main" val="20001"/>
                    </a:ext>
                  </a:extLst>
                </a:gridCol>
                <a:gridCol w="2815844">
                  <a:extLst>
                    <a:ext uri="{9D8B030D-6E8A-4147-A177-3AD203B41FA5}">
                      <a16:colId xmlns:a16="http://schemas.microsoft.com/office/drawing/2014/main" val="20002"/>
                    </a:ext>
                  </a:extLst>
                </a:gridCol>
                <a:gridCol w="2815844">
                  <a:extLst>
                    <a:ext uri="{9D8B030D-6E8A-4147-A177-3AD203B41FA5}">
                      <a16:colId xmlns:a16="http://schemas.microsoft.com/office/drawing/2014/main" val="20003"/>
                    </a:ext>
                  </a:extLst>
                </a:gridCol>
              </a:tblGrid>
              <a:tr h="3227832">
                <a:tc>
                  <a:txBody>
                    <a:bodyPr/>
                    <a:lstStyle/>
                    <a:p>
                      <a:pPr marL="0" indent="0">
                        <a:buNone/>
                      </a:pPr>
                      <a:r>
                        <a:rPr lang="en-US" b="1" u="sng" dirty="0">
                          <a:solidFill>
                            <a:schemeClr val="tx1"/>
                          </a:solidFill>
                        </a:rPr>
                        <a:t>2017</a:t>
                      </a:r>
                    </a:p>
                    <a:p>
                      <a:pPr marL="0" indent="0">
                        <a:buNone/>
                      </a:pPr>
                      <a:endParaRPr lang="en-US" b="1" dirty="0">
                        <a:solidFill>
                          <a:schemeClr val="tx1"/>
                        </a:solidFill>
                      </a:endParaRPr>
                    </a:p>
                    <a:p>
                      <a:r>
                        <a:rPr lang="en-US" dirty="0">
                          <a:solidFill>
                            <a:schemeClr val="tx1"/>
                          </a:solidFill>
                        </a:rPr>
                        <a:t>Total = 6165</a:t>
                      </a:r>
                    </a:p>
                    <a:p>
                      <a:r>
                        <a:rPr lang="en-US" dirty="0" err="1">
                          <a:solidFill>
                            <a:schemeClr val="tx1"/>
                          </a:solidFill>
                        </a:rPr>
                        <a:t>Misd</a:t>
                      </a:r>
                      <a:r>
                        <a:rPr lang="en-US" dirty="0">
                          <a:solidFill>
                            <a:schemeClr val="tx1"/>
                          </a:solidFill>
                        </a:rPr>
                        <a:t> = 70%</a:t>
                      </a:r>
                    </a:p>
                    <a:p>
                      <a:r>
                        <a:rPr lang="en-US" dirty="0">
                          <a:solidFill>
                            <a:schemeClr val="tx1"/>
                          </a:solidFill>
                        </a:rPr>
                        <a:t>Felony = 30%</a:t>
                      </a:r>
                    </a:p>
                    <a:p>
                      <a:endParaRPr lang="en-US" dirty="0">
                        <a:solidFill>
                          <a:schemeClr val="tx1"/>
                        </a:solidFill>
                      </a:endParaRPr>
                    </a:p>
                    <a:p>
                      <a:r>
                        <a:rPr lang="en-US" dirty="0">
                          <a:solidFill>
                            <a:schemeClr val="tx1"/>
                          </a:solidFill>
                        </a:rPr>
                        <a:t>Robb. = 404</a:t>
                      </a:r>
                    </a:p>
                    <a:p>
                      <a:endParaRPr lang="en-US" dirty="0"/>
                    </a:p>
                  </a:txBody>
                  <a:tcPr>
                    <a:solidFill>
                      <a:schemeClr val="bg2"/>
                    </a:solidFill>
                  </a:tcPr>
                </a:tc>
                <a:tc>
                  <a:txBody>
                    <a:bodyPr/>
                    <a:lstStyle/>
                    <a:p>
                      <a:pPr marL="0" indent="0">
                        <a:buClr>
                          <a:srgbClr val="D16349"/>
                        </a:buClr>
                        <a:buFont typeface="Wingdings 2"/>
                        <a:buNone/>
                      </a:pPr>
                      <a:r>
                        <a:rPr lang="en-US" b="1" u="sng" dirty="0">
                          <a:solidFill>
                            <a:prstClr val="black"/>
                          </a:solidFill>
                        </a:rPr>
                        <a:t>2019</a:t>
                      </a:r>
                    </a:p>
                    <a:p>
                      <a:pPr marL="0" indent="0">
                        <a:buClr>
                          <a:srgbClr val="D16349"/>
                        </a:buClr>
                        <a:buFont typeface="Wingdings 2"/>
                        <a:buNone/>
                      </a:pPr>
                      <a:endParaRPr lang="en-US" b="1" dirty="0">
                        <a:solidFill>
                          <a:prstClr val="black"/>
                        </a:solidFill>
                      </a:endParaRPr>
                    </a:p>
                    <a:p>
                      <a:pPr>
                        <a:buClr>
                          <a:srgbClr val="D16349"/>
                        </a:buClr>
                      </a:pPr>
                      <a:r>
                        <a:rPr lang="en-US" dirty="0">
                          <a:solidFill>
                            <a:prstClr val="black"/>
                          </a:solidFill>
                        </a:rPr>
                        <a:t>Total = 6150</a:t>
                      </a:r>
                    </a:p>
                    <a:p>
                      <a:pPr>
                        <a:buClr>
                          <a:srgbClr val="D16349"/>
                        </a:buClr>
                      </a:pPr>
                      <a:r>
                        <a:rPr lang="en-US" dirty="0" err="1">
                          <a:solidFill>
                            <a:prstClr val="black"/>
                          </a:solidFill>
                        </a:rPr>
                        <a:t>Misd</a:t>
                      </a:r>
                      <a:r>
                        <a:rPr lang="en-US" dirty="0">
                          <a:solidFill>
                            <a:prstClr val="black"/>
                          </a:solidFill>
                        </a:rPr>
                        <a:t> = 64%</a:t>
                      </a:r>
                    </a:p>
                    <a:p>
                      <a:pPr>
                        <a:buClr>
                          <a:srgbClr val="D16349"/>
                        </a:buClr>
                      </a:pPr>
                      <a:r>
                        <a:rPr lang="en-US" dirty="0">
                          <a:solidFill>
                            <a:prstClr val="black"/>
                          </a:solidFill>
                        </a:rPr>
                        <a:t>Felony = 36%</a:t>
                      </a:r>
                    </a:p>
                    <a:p>
                      <a:pPr>
                        <a:buClr>
                          <a:srgbClr val="D16349"/>
                        </a:buClr>
                      </a:pPr>
                      <a:endParaRPr lang="en-US" dirty="0">
                        <a:solidFill>
                          <a:prstClr val="black"/>
                        </a:solidFill>
                      </a:endParaRPr>
                    </a:p>
                    <a:p>
                      <a:pPr>
                        <a:buClr>
                          <a:srgbClr val="D16349"/>
                        </a:buClr>
                      </a:pPr>
                      <a:r>
                        <a:rPr lang="en-US" dirty="0">
                          <a:solidFill>
                            <a:prstClr val="black"/>
                          </a:solidFill>
                        </a:rPr>
                        <a:t>Robb. = 468</a:t>
                      </a:r>
                    </a:p>
                    <a:p>
                      <a:endParaRPr lang="en-US" dirty="0"/>
                    </a:p>
                  </a:txBody>
                  <a:tcPr>
                    <a:solidFill>
                      <a:schemeClr val="bg2"/>
                    </a:solidFill>
                  </a:tcPr>
                </a:tc>
                <a:tc>
                  <a:txBody>
                    <a:bodyPr/>
                    <a:lstStyle/>
                    <a:p>
                      <a:pPr marL="0" indent="0">
                        <a:buClr>
                          <a:srgbClr val="D16349"/>
                        </a:buClr>
                        <a:buFont typeface="Wingdings 2"/>
                        <a:buNone/>
                      </a:pPr>
                      <a:r>
                        <a:rPr lang="en-US" b="1" u="sng" dirty="0">
                          <a:solidFill>
                            <a:prstClr val="black"/>
                          </a:solidFill>
                        </a:rPr>
                        <a:t>2021</a:t>
                      </a:r>
                    </a:p>
                    <a:p>
                      <a:pPr marL="0" indent="0">
                        <a:buClr>
                          <a:srgbClr val="D16349"/>
                        </a:buClr>
                        <a:buFont typeface="Wingdings 2"/>
                        <a:buNone/>
                      </a:pPr>
                      <a:endParaRPr lang="en-US" b="1" dirty="0">
                        <a:solidFill>
                          <a:prstClr val="black"/>
                        </a:solidFill>
                      </a:endParaRPr>
                    </a:p>
                    <a:p>
                      <a:pPr>
                        <a:buClr>
                          <a:srgbClr val="D16349"/>
                        </a:buClr>
                      </a:pPr>
                      <a:r>
                        <a:rPr lang="en-US" dirty="0">
                          <a:solidFill>
                            <a:prstClr val="black"/>
                          </a:solidFill>
                        </a:rPr>
                        <a:t>Total = 3402</a:t>
                      </a:r>
                    </a:p>
                    <a:p>
                      <a:pPr>
                        <a:buClr>
                          <a:srgbClr val="D16349"/>
                        </a:buClr>
                      </a:pPr>
                      <a:r>
                        <a:rPr lang="en-US" dirty="0" err="1">
                          <a:solidFill>
                            <a:prstClr val="black"/>
                          </a:solidFill>
                        </a:rPr>
                        <a:t>Misd</a:t>
                      </a:r>
                      <a:r>
                        <a:rPr lang="en-US" dirty="0">
                          <a:solidFill>
                            <a:prstClr val="black"/>
                          </a:solidFill>
                        </a:rPr>
                        <a:t> = 50%</a:t>
                      </a:r>
                    </a:p>
                    <a:p>
                      <a:pPr>
                        <a:buClr>
                          <a:srgbClr val="D16349"/>
                        </a:buClr>
                      </a:pPr>
                      <a:r>
                        <a:rPr lang="en-US" dirty="0">
                          <a:solidFill>
                            <a:prstClr val="black"/>
                          </a:solidFill>
                        </a:rPr>
                        <a:t>Felony = 50%</a:t>
                      </a:r>
                    </a:p>
                    <a:p>
                      <a:pPr>
                        <a:buClr>
                          <a:srgbClr val="D16349"/>
                        </a:buClr>
                      </a:pPr>
                      <a:endParaRPr lang="en-US" dirty="0">
                        <a:solidFill>
                          <a:prstClr val="black"/>
                        </a:solidFill>
                      </a:endParaRPr>
                    </a:p>
                    <a:p>
                      <a:pPr>
                        <a:buClr>
                          <a:srgbClr val="D16349"/>
                        </a:buClr>
                      </a:pPr>
                      <a:r>
                        <a:rPr lang="en-US" dirty="0">
                          <a:solidFill>
                            <a:prstClr val="black"/>
                          </a:solidFill>
                        </a:rPr>
                        <a:t>Robb. = 419</a:t>
                      </a:r>
                    </a:p>
                    <a:p>
                      <a:endParaRPr lang="en-US" dirty="0"/>
                    </a:p>
                  </a:txBody>
                  <a:tcPr>
                    <a:solidFill>
                      <a:schemeClr val="bg2"/>
                    </a:solidFill>
                  </a:tcPr>
                </a:tc>
                <a:tc>
                  <a:txBody>
                    <a:bodyPr/>
                    <a:lstStyle/>
                    <a:p>
                      <a:r>
                        <a:rPr lang="en-US" u="sng" dirty="0">
                          <a:solidFill>
                            <a:schemeClr val="tx1"/>
                          </a:solidFill>
                        </a:rPr>
                        <a:t>2023</a:t>
                      </a:r>
                    </a:p>
                    <a:p>
                      <a:endParaRPr lang="en-US" dirty="0">
                        <a:solidFill>
                          <a:schemeClr val="tx1"/>
                        </a:solidFill>
                      </a:endParaRPr>
                    </a:p>
                    <a:p>
                      <a:r>
                        <a:rPr lang="en-US" dirty="0">
                          <a:solidFill>
                            <a:schemeClr val="tx1"/>
                          </a:solidFill>
                        </a:rPr>
                        <a:t>Total</a:t>
                      </a:r>
                      <a:r>
                        <a:rPr lang="en-US" baseline="0" dirty="0">
                          <a:solidFill>
                            <a:schemeClr val="tx1"/>
                          </a:solidFill>
                        </a:rPr>
                        <a:t> = 5701</a:t>
                      </a:r>
                    </a:p>
                    <a:p>
                      <a:r>
                        <a:rPr lang="en-US" baseline="0" dirty="0" err="1">
                          <a:solidFill>
                            <a:schemeClr val="tx1"/>
                          </a:solidFill>
                        </a:rPr>
                        <a:t>Misd</a:t>
                      </a:r>
                      <a:r>
                        <a:rPr lang="en-US" baseline="0" dirty="0">
                          <a:solidFill>
                            <a:schemeClr val="tx1"/>
                          </a:solidFill>
                        </a:rPr>
                        <a:t> = 62%</a:t>
                      </a:r>
                    </a:p>
                    <a:p>
                      <a:r>
                        <a:rPr lang="en-US" baseline="0" dirty="0">
                          <a:solidFill>
                            <a:schemeClr val="tx1"/>
                          </a:solidFill>
                        </a:rPr>
                        <a:t>Felony = 38%</a:t>
                      </a:r>
                    </a:p>
                    <a:p>
                      <a:endParaRPr lang="en-US" baseline="0" dirty="0">
                        <a:solidFill>
                          <a:schemeClr val="tx1"/>
                        </a:solidFill>
                      </a:endParaRPr>
                    </a:p>
                    <a:p>
                      <a:r>
                        <a:rPr lang="en-US" baseline="0" dirty="0">
                          <a:solidFill>
                            <a:schemeClr val="tx1"/>
                          </a:solidFill>
                        </a:rPr>
                        <a:t>Robb. = 292</a:t>
                      </a:r>
                      <a:endParaRPr lang="en-US" dirty="0">
                        <a:solidFill>
                          <a:schemeClr val="tx1"/>
                        </a:solidFill>
                      </a:endParaRPr>
                    </a:p>
                  </a:txBody>
                  <a:tcPr>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973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accent1"/>
                </a:solidFill>
              </a:rPr>
              <a:t>(Non VOP) Juvenile Cases Filed 2017-2023</a:t>
            </a:r>
          </a:p>
        </p:txBody>
      </p:sp>
      <p:graphicFrame>
        <p:nvGraphicFramePr>
          <p:cNvPr id="7" name="Content Placeholder 6"/>
          <p:cNvGraphicFramePr>
            <a:graphicFrameLocks noGrp="1"/>
          </p:cNvGraphicFramePr>
          <p:nvPr>
            <p:ph idx="1"/>
          </p:nvPr>
        </p:nvGraphicFramePr>
        <p:xfrm>
          <a:off x="938784" y="1578737"/>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230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a:solidFill>
                  <a:schemeClr val="accent1"/>
                </a:solidFill>
              </a:rPr>
              <a:t>Total Petitions (Including VOP)-Docket Size</a:t>
            </a:r>
          </a:p>
        </p:txBody>
      </p:sp>
      <p:sp>
        <p:nvSpPr>
          <p:cNvPr id="9" name="Content Placeholder 8"/>
          <p:cNvSpPr>
            <a:spLocks noGrp="1"/>
          </p:cNvSpPr>
          <p:nvPr>
            <p:ph idx="1"/>
          </p:nvPr>
        </p:nvSpPr>
        <p:spPr>
          <a:xfrm>
            <a:off x="1825752" y="1527048"/>
            <a:ext cx="2670048" cy="4572000"/>
          </a:xfrm>
        </p:spPr>
        <p:txBody>
          <a:bodyPr/>
          <a:lstStyle/>
          <a:p>
            <a:endParaRPr lang="en-US" dirty="0"/>
          </a:p>
          <a:p>
            <a:endParaRPr lang="en-US" dirty="0"/>
          </a:p>
          <a:p>
            <a:endParaRPr lang="en-US" dirty="0"/>
          </a:p>
          <a:p>
            <a:endParaRPr lang="en-US" dirty="0"/>
          </a:p>
          <a:p>
            <a:pPr marL="0" indent="0">
              <a:buNone/>
            </a:pPr>
            <a:endParaRPr lang="en-US" dirty="0"/>
          </a:p>
        </p:txBody>
      </p:sp>
      <p:sp>
        <p:nvSpPr>
          <p:cNvPr id="12" name="Content Placeholder 8"/>
          <p:cNvSpPr txBox="1">
            <a:spLocks/>
          </p:cNvSpPr>
          <p:nvPr/>
        </p:nvSpPr>
        <p:spPr>
          <a:xfrm>
            <a:off x="4956091" y="1527048"/>
            <a:ext cx="2670048"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rgbClr val="D16349"/>
              </a:buClr>
            </a:pPr>
            <a:endParaRPr lang="en-US" dirty="0">
              <a:solidFill>
                <a:prstClr val="black"/>
              </a:solidFill>
            </a:endParaRPr>
          </a:p>
          <a:p>
            <a:pPr>
              <a:buClr>
                <a:srgbClr val="D16349"/>
              </a:buClr>
            </a:pPr>
            <a:endParaRPr lang="en-US" dirty="0">
              <a:solidFill>
                <a:prstClr val="black"/>
              </a:solidFill>
            </a:endParaRPr>
          </a:p>
          <a:p>
            <a:pPr>
              <a:buClr>
                <a:srgbClr val="D16349"/>
              </a:buClr>
            </a:pPr>
            <a:endParaRPr lang="en-US" dirty="0">
              <a:solidFill>
                <a:prstClr val="black"/>
              </a:solidFill>
            </a:endParaRPr>
          </a:p>
        </p:txBody>
      </p:sp>
      <p:sp>
        <p:nvSpPr>
          <p:cNvPr id="13" name="Content Placeholder 8"/>
          <p:cNvSpPr txBox="1">
            <a:spLocks/>
          </p:cNvSpPr>
          <p:nvPr/>
        </p:nvSpPr>
        <p:spPr>
          <a:xfrm>
            <a:off x="7848600" y="1527048"/>
            <a:ext cx="2670048"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rgbClr val="D16349"/>
              </a:buClr>
            </a:pPr>
            <a:endParaRPr lang="en-US" dirty="0">
              <a:solidFill>
                <a:prstClr val="black"/>
              </a:solidFill>
            </a:endParaRPr>
          </a:p>
          <a:p>
            <a:pPr>
              <a:buClr>
                <a:srgbClr val="D16349"/>
              </a:buClr>
            </a:pPr>
            <a:endParaRPr lang="en-US" dirty="0">
              <a:solidFill>
                <a:prstClr val="black"/>
              </a:solidFill>
            </a:endParaRPr>
          </a:p>
        </p:txBody>
      </p:sp>
      <p:sp>
        <p:nvSpPr>
          <p:cNvPr id="2" name="TextBox 1">
            <a:extLst>
              <a:ext uri="{FF2B5EF4-FFF2-40B4-BE49-F238E27FC236}">
                <a16:creationId xmlns:a16="http://schemas.microsoft.com/office/drawing/2014/main" id="{92B8EA9C-9BFF-C1C1-8486-3AFC39A0C97F}"/>
              </a:ext>
            </a:extLst>
          </p:cNvPr>
          <p:cNvSpPr txBox="1"/>
          <p:nvPr/>
        </p:nvSpPr>
        <p:spPr>
          <a:xfrm>
            <a:off x="2085975" y="4572001"/>
            <a:ext cx="8265878" cy="1384995"/>
          </a:xfrm>
          <a:prstGeom prst="rect">
            <a:avLst/>
          </a:prstGeom>
          <a:noFill/>
        </p:spPr>
        <p:txBody>
          <a:bodyPr wrap="square" rtlCol="0">
            <a:spAutoFit/>
          </a:bodyPr>
          <a:lstStyle/>
          <a:p>
            <a:pPr algn="ctr"/>
            <a:endParaRPr lang="en-US" sz="2800" dirty="0">
              <a:solidFill>
                <a:prstClr val="black"/>
              </a:solidFill>
            </a:endParaRPr>
          </a:p>
          <a:p>
            <a:pPr algn="ctr"/>
            <a:r>
              <a:rPr lang="en-US" sz="2800" dirty="0">
                <a:solidFill>
                  <a:prstClr val="black"/>
                </a:solidFill>
              </a:rPr>
              <a:t>Average Docket ~500 cases</a:t>
            </a:r>
          </a:p>
          <a:p>
            <a:pPr algn="ctr"/>
            <a:r>
              <a:rPr lang="en-US" sz="2800" dirty="0">
                <a:solidFill>
                  <a:prstClr val="black"/>
                </a:solidFill>
              </a:rPr>
              <a:t>First Setting = 2-4 weeks from petition</a:t>
            </a:r>
          </a:p>
        </p:txBody>
      </p:sp>
      <p:graphicFrame>
        <p:nvGraphicFramePr>
          <p:cNvPr id="3" name="Table 2"/>
          <p:cNvGraphicFramePr>
            <a:graphicFrameLocks noGrp="1"/>
          </p:cNvGraphicFramePr>
          <p:nvPr>
            <p:extLst>
              <p:ext uri="{D42A27DB-BD31-4B8C-83A1-F6EECF244321}">
                <p14:modId xmlns:p14="http://schemas.microsoft.com/office/powerpoint/2010/main" val="3099821283"/>
              </p:ext>
            </p:extLst>
          </p:nvPr>
        </p:nvGraphicFramePr>
        <p:xfrm>
          <a:off x="758228" y="1661883"/>
          <a:ext cx="10667416" cy="2834640"/>
        </p:xfrm>
        <a:graphic>
          <a:graphicData uri="http://schemas.openxmlformats.org/drawingml/2006/table">
            <a:tbl>
              <a:tblPr firstRow="1" bandRow="1">
                <a:tableStyleId>{5C22544A-7EE6-4342-B048-85BDC9FD1C3A}</a:tableStyleId>
              </a:tblPr>
              <a:tblGrid>
                <a:gridCol w="2666854">
                  <a:extLst>
                    <a:ext uri="{9D8B030D-6E8A-4147-A177-3AD203B41FA5}">
                      <a16:colId xmlns:a16="http://schemas.microsoft.com/office/drawing/2014/main" val="20000"/>
                    </a:ext>
                  </a:extLst>
                </a:gridCol>
                <a:gridCol w="2654822">
                  <a:extLst>
                    <a:ext uri="{9D8B030D-6E8A-4147-A177-3AD203B41FA5}">
                      <a16:colId xmlns:a16="http://schemas.microsoft.com/office/drawing/2014/main" val="20001"/>
                    </a:ext>
                  </a:extLst>
                </a:gridCol>
                <a:gridCol w="2678886">
                  <a:extLst>
                    <a:ext uri="{9D8B030D-6E8A-4147-A177-3AD203B41FA5}">
                      <a16:colId xmlns:a16="http://schemas.microsoft.com/office/drawing/2014/main" val="20002"/>
                    </a:ext>
                  </a:extLst>
                </a:gridCol>
                <a:gridCol w="2666854">
                  <a:extLst>
                    <a:ext uri="{9D8B030D-6E8A-4147-A177-3AD203B41FA5}">
                      <a16:colId xmlns:a16="http://schemas.microsoft.com/office/drawing/2014/main" val="20003"/>
                    </a:ext>
                  </a:extLst>
                </a:gridCol>
              </a:tblGrid>
              <a:tr h="2775284">
                <a:tc>
                  <a:txBody>
                    <a:bodyPr/>
                    <a:lstStyle/>
                    <a:p>
                      <a:pPr marL="0" indent="0">
                        <a:buNone/>
                      </a:pPr>
                      <a:r>
                        <a:rPr lang="en-US" b="1" u="sng" dirty="0">
                          <a:solidFill>
                            <a:schemeClr val="tx1"/>
                          </a:solidFill>
                        </a:rPr>
                        <a:t>2017</a:t>
                      </a:r>
                    </a:p>
                    <a:p>
                      <a:pPr marL="0" indent="0">
                        <a:buNone/>
                      </a:pPr>
                      <a:endParaRPr lang="en-US" b="1" dirty="0">
                        <a:solidFill>
                          <a:schemeClr val="tx1"/>
                        </a:solidFill>
                      </a:endParaRPr>
                    </a:p>
                    <a:p>
                      <a:r>
                        <a:rPr lang="en-US" dirty="0">
                          <a:solidFill>
                            <a:schemeClr val="tx1"/>
                          </a:solidFill>
                        </a:rPr>
                        <a:t>Total = 6118</a:t>
                      </a:r>
                    </a:p>
                    <a:p>
                      <a:endParaRPr lang="en-US" dirty="0">
                        <a:solidFill>
                          <a:schemeClr val="tx1"/>
                        </a:solidFill>
                      </a:endParaRPr>
                    </a:p>
                    <a:p>
                      <a:r>
                        <a:rPr lang="en-US" dirty="0">
                          <a:solidFill>
                            <a:schemeClr val="tx1"/>
                          </a:solidFill>
                        </a:rPr>
                        <a:t>Non VOP = 5063</a:t>
                      </a:r>
                    </a:p>
                    <a:p>
                      <a:r>
                        <a:rPr lang="en-US" dirty="0" err="1">
                          <a:solidFill>
                            <a:schemeClr val="tx1"/>
                          </a:solidFill>
                        </a:rPr>
                        <a:t>Misd</a:t>
                      </a:r>
                      <a:r>
                        <a:rPr lang="en-US" dirty="0">
                          <a:solidFill>
                            <a:schemeClr val="tx1"/>
                          </a:solidFill>
                        </a:rPr>
                        <a:t> = 65%</a:t>
                      </a:r>
                    </a:p>
                    <a:p>
                      <a:r>
                        <a:rPr lang="en-US" dirty="0">
                          <a:solidFill>
                            <a:schemeClr val="tx1"/>
                          </a:solidFill>
                        </a:rPr>
                        <a:t>Felony = 35%</a:t>
                      </a:r>
                    </a:p>
                    <a:p>
                      <a:endParaRPr lang="en-US" dirty="0">
                        <a:solidFill>
                          <a:schemeClr val="tx1"/>
                        </a:solidFill>
                      </a:endParaRPr>
                    </a:p>
                    <a:p>
                      <a:endParaRPr lang="en-US" dirty="0">
                        <a:solidFill>
                          <a:schemeClr val="tx1"/>
                        </a:solidFill>
                      </a:endParaRPr>
                    </a:p>
                    <a:p>
                      <a:endParaRPr lang="en-US" dirty="0"/>
                    </a:p>
                  </a:txBody>
                  <a:tcPr>
                    <a:solidFill>
                      <a:schemeClr val="bg2"/>
                    </a:solidFill>
                  </a:tcPr>
                </a:tc>
                <a:tc>
                  <a:txBody>
                    <a:bodyPr/>
                    <a:lstStyle/>
                    <a:p>
                      <a:pPr marL="0" indent="0">
                        <a:buClr>
                          <a:srgbClr val="D16349"/>
                        </a:buClr>
                        <a:buFont typeface="Wingdings 2"/>
                        <a:buNone/>
                      </a:pPr>
                      <a:r>
                        <a:rPr lang="en-US" b="1" u="sng" dirty="0">
                          <a:solidFill>
                            <a:prstClr val="black"/>
                          </a:solidFill>
                        </a:rPr>
                        <a:t>2019</a:t>
                      </a:r>
                    </a:p>
                    <a:p>
                      <a:pPr marL="0" indent="0">
                        <a:buClr>
                          <a:srgbClr val="D16349"/>
                        </a:buClr>
                        <a:buFont typeface="Wingdings 2"/>
                        <a:buNone/>
                      </a:pPr>
                      <a:endParaRPr lang="en-US" b="1" dirty="0">
                        <a:solidFill>
                          <a:prstClr val="black"/>
                        </a:solidFill>
                      </a:endParaRPr>
                    </a:p>
                    <a:p>
                      <a:pPr>
                        <a:buClr>
                          <a:srgbClr val="D16349"/>
                        </a:buClr>
                      </a:pPr>
                      <a:r>
                        <a:rPr lang="en-US" dirty="0">
                          <a:solidFill>
                            <a:prstClr val="black"/>
                          </a:solidFill>
                        </a:rPr>
                        <a:t>Total = 4656</a:t>
                      </a:r>
                    </a:p>
                    <a:p>
                      <a:pPr>
                        <a:buClr>
                          <a:srgbClr val="D16349"/>
                        </a:buClr>
                      </a:pPr>
                      <a:endParaRPr lang="en-US" dirty="0">
                        <a:solidFill>
                          <a:prstClr val="black"/>
                        </a:solidFill>
                      </a:endParaRPr>
                    </a:p>
                    <a:p>
                      <a:pPr>
                        <a:buClr>
                          <a:srgbClr val="D16349"/>
                        </a:buClr>
                      </a:pPr>
                      <a:r>
                        <a:rPr lang="en-US" dirty="0">
                          <a:solidFill>
                            <a:prstClr val="black"/>
                          </a:solidFill>
                        </a:rPr>
                        <a:t>Non VOP = 3959</a:t>
                      </a:r>
                    </a:p>
                    <a:p>
                      <a:pPr>
                        <a:buClr>
                          <a:srgbClr val="D16349"/>
                        </a:buClr>
                      </a:pPr>
                      <a:r>
                        <a:rPr lang="en-US" dirty="0" err="1">
                          <a:solidFill>
                            <a:prstClr val="black"/>
                          </a:solidFill>
                        </a:rPr>
                        <a:t>Misd</a:t>
                      </a:r>
                      <a:r>
                        <a:rPr lang="en-US" dirty="0">
                          <a:solidFill>
                            <a:prstClr val="black"/>
                          </a:solidFill>
                        </a:rPr>
                        <a:t> = 57%</a:t>
                      </a:r>
                    </a:p>
                    <a:p>
                      <a:pPr>
                        <a:buClr>
                          <a:srgbClr val="D16349"/>
                        </a:buClr>
                      </a:pPr>
                      <a:r>
                        <a:rPr lang="en-US" dirty="0">
                          <a:solidFill>
                            <a:prstClr val="black"/>
                          </a:solidFill>
                        </a:rPr>
                        <a:t>Felony = 43%</a:t>
                      </a:r>
                    </a:p>
                    <a:p>
                      <a:pPr>
                        <a:buClr>
                          <a:srgbClr val="D16349"/>
                        </a:buClr>
                      </a:pPr>
                      <a:endParaRPr lang="en-US" dirty="0">
                        <a:solidFill>
                          <a:prstClr val="black"/>
                        </a:solidFill>
                      </a:endParaRPr>
                    </a:p>
                    <a:p>
                      <a:pPr>
                        <a:buClr>
                          <a:srgbClr val="D16349"/>
                        </a:buClr>
                      </a:pPr>
                      <a:endParaRPr lang="en-US" dirty="0">
                        <a:solidFill>
                          <a:prstClr val="black"/>
                        </a:solidFill>
                      </a:endParaRPr>
                    </a:p>
                    <a:p>
                      <a:endParaRPr lang="en-US" dirty="0"/>
                    </a:p>
                  </a:txBody>
                  <a:tcPr>
                    <a:solidFill>
                      <a:schemeClr val="bg2"/>
                    </a:solidFill>
                  </a:tcPr>
                </a:tc>
                <a:tc>
                  <a:txBody>
                    <a:bodyPr/>
                    <a:lstStyle/>
                    <a:p>
                      <a:pPr marL="0" indent="0">
                        <a:buClr>
                          <a:srgbClr val="D16349"/>
                        </a:buClr>
                        <a:buFont typeface="Wingdings 2"/>
                        <a:buNone/>
                      </a:pPr>
                      <a:r>
                        <a:rPr lang="en-US" b="1" u="sng" dirty="0">
                          <a:solidFill>
                            <a:prstClr val="black"/>
                          </a:solidFill>
                        </a:rPr>
                        <a:t>2021</a:t>
                      </a:r>
                    </a:p>
                    <a:p>
                      <a:pPr marL="0" indent="0">
                        <a:buClr>
                          <a:srgbClr val="D16349"/>
                        </a:buClr>
                        <a:buFont typeface="Wingdings 2"/>
                        <a:buNone/>
                      </a:pPr>
                      <a:endParaRPr lang="en-US" b="1" dirty="0">
                        <a:solidFill>
                          <a:prstClr val="black"/>
                        </a:solidFill>
                      </a:endParaRPr>
                    </a:p>
                    <a:p>
                      <a:pPr>
                        <a:buClr>
                          <a:srgbClr val="D16349"/>
                        </a:buClr>
                      </a:pPr>
                      <a:r>
                        <a:rPr lang="en-US" dirty="0">
                          <a:solidFill>
                            <a:prstClr val="black"/>
                          </a:solidFill>
                        </a:rPr>
                        <a:t>Total = 1677</a:t>
                      </a:r>
                    </a:p>
                    <a:p>
                      <a:pPr>
                        <a:buClr>
                          <a:srgbClr val="D16349"/>
                        </a:buClr>
                      </a:pPr>
                      <a:endParaRPr lang="en-US" dirty="0">
                        <a:solidFill>
                          <a:prstClr val="black"/>
                        </a:solidFill>
                      </a:endParaRPr>
                    </a:p>
                    <a:p>
                      <a:pPr>
                        <a:buClr>
                          <a:srgbClr val="D16349"/>
                        </a:buClr>
                      </a:pPr>
                      <a:r>
                        <a:rPr lang="en-US" dirty="0">
                          <a:solidFill>
                            <a:prstClr val="black"/>
                          </a:solidFill>
                        </a:rPr>
                        <a:t>Non VOP = 1429</a:t>
                      </a:r>
                    </a:p>
                    <a:p>
                      <a:pPr>
                        <a:buClr>
                          <a:srgbClr val="D16349"/>
                        </a:buClr>
                      </a:pPr>
                      <a:r>
                        <a:rPr lang="en-US" dirty="0" err="1">
                          <a:solidFill>
                            <a:prstClr val="black"/>
                          </a:solidFill>
                        </a:rPr>
                        <a:t>Misd</a:t>
                      </a:r>
                      <a:r>
                        <a:rPr lang="en-US" dirty="0">
                          <a:solidFill>
                            <a:prstClr val="black"/>
                          </a:solidFill>
                        </a:rPr>
                        <a:t> = 21%</a:t>
                      </a:r>
                    </a:p>
                    <a:p>
                      <a:pPr>
                        <a:buClr>
                          <a:srgbClr val="D16349"/>
                        </a:buClr>
                      </a:pPr>
                      <a:r>
                        <a:rPr lang="en-US" dirty="0">
                          <a:solidFill>
                            <a:prstClr val="black"/>
                          </a:solidFill>
                        </a:rPr>
                        <a:t>Felony = 79%</a:t>
                      </a:r>
                    </a:p>
                    <a:p>
                      <a:pPr>
                        <a:buClr>
                          <a:srgbClr val="D16349"/>
                        </a:buClr>
                      </a:pPr>
                      <a:endParaRPr lang="en-US" dirty="0">
                        <a:solidFill>
                          <a:prstClr val="black"/>
                        </a:solidFill>
                      </a:endParaRPr>
                    </a:p>
                    <a:p>
                      <a:endParaRPr lang="en-US" dirty="0"/>
                    </a:p>
                  </a:txBody>
                  <a:tcPr>
                    <a:solidFill>
                      <a:schemeClr val="bg2"/>
                    </a:solidFill>
                  </a:tcPr>
                </a:tc>
                <a:tc>
                  <a:txBody>
                    <a:bodyPr/>
                    <a:lstStyle/>
                    <a:p>
                      <a:r>
                        <a:rPr lang="en-US" u="sng" dirty="0">
                          <a:solidFill>
                            <a:schemeClr val="tx1"/>
                          </a:solidFill>
                        </a:rPr>
                        <a:t>2023</a:t>
                      </a:r>
                    </a:p>
                    <a:p>
                      <a:endParaRPr lang="en-US" dirty="0">
                        <a:solidFill>
                          <a:schemeClr val="tx1"/>
                        </a:solidFill>
                      </a:endParaRPr>
                    </a:p>
                    <a:p>
                      <a:r>
                        <a:rPr lang="en-US" dirty="0">
                          <a:solidFill>
                            <a:schemeClr val="tx1"/>
                          </a:solidFill>
                        </a:rPr>
                        <a:t>Total</a:t>
                      </a:r>
                      <a:r>
                        <a:rPr lang="en-US" baseline="0" dirty="0">
                          <a:solidFill>
                            <a:schemeClr val="tx1"/>
                          </a:solidFill>
                        </a:rPr>
                        <a:t> = 2655</a:t>
                      </a:r>
                    </a:p>
                    <a:p>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Non VOP = 2151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tx1"/>
                          </a:solidFill>
                        </a:rPr>
                        <a:t>Misd</a:t>
                      </a:r>
                      <a:r>
                        <a:rPr lang="en-US" baseline="0" dirty="0">
                          <a:solidFill>
                            <a:schemeClr val="tx1"/>
                          </a:solidFill>
                        </a:rPr>
                        <a:t> = 28%</a:t>
                      </a:r>
                      <a:endParaRPr lang="en-US" dirty="0">
                        <a:solidFill>
                          <a:prstClr val="black"/>
                        </a:solidFill>
                      </a:endParaRPr>
                    </a:p>
                    <a:p>
                      <a:r>
                        <a:rPr lang="en-US" baseline="0" dirty="0">
                          <a:solidFill>
                            <a:schemeClr val="tx1"/>
                          </a:solidFill>
                        </a:rPr>
                        <a:t>Felony = 72%</a:t>
                      </a:r>
                    </a:p>
                    <a:p>
                      <a:endParaRPr lang="en-US" baseline="0" dirty="0">
                        <a:solidFill>
                          <a:schemeClr val="tx1"/>
                        </a:solidFill>
                      </a:endParaRPr>
                    </a:p>
                  </a:txBody>
                  <a:tcPr>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2904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828800" y="2819399"/>
            <a:ext cx="8748584" cy="3144795"/>
          </a:xfrm>
        </p:spPr>
        <p:txBody>
          <a:bodyPr>
            <a:normAutofit fontScale="92500" lnSpcReduction="10000"/>
          </a:bodyPr>
          <a:lstStyle/>
          <a:p>
            <a:endParaRPr lang="en-US" dirty="0"/>
          </a:p>
          <a:p>
            <a:r>
              <a:rPr lang="en-US" sz="2400" dirty="0">
                <a:solidFill>
                  <a:schemeClr val="tx1"/>
                </a:solidFill>
              </a:rPr>
              <a:t>Lisa Calligan</a:t>
            </a:r>
          </a:p>
          <a:p>
            <a:r>
              <a:rPr lang="en-US" sz="2400" dirty="0">
                <a:solidFill>
                  <a:schemeClr val="tx1"/>
                </a:solidFill>
              </a:rPr>
              <a:t>713-274-0045</a:t>
            </a:r>
          </a:p>
          <a:p>
            <a:r>
              <a:rPr lang="en-US" sz="1900" dirty="0">
                <a:solidFill>
                  <a:schemeClr val="tx1"/>
                </a:solidFill>
              </a:rPr>
              <a:t>calligan_lisa@DAO.HCTX.NET</a:t>
            </a:r>
          </a:p>
          <a:p>
            <a:endParaRPr lang="en-US" sz="2400" dirty="0">
              <a:solidFill>
                <a:schemeClr val="tx1"/>
              </a:solidFill>
            </a:endParaRPr>
          </a:p>
          <a:p>
            <a:endParaRPr lang="en-US" sz="2400" dirty="0">
              <a:solidFill>
                <a:schemeClr val="tx1"/>
              </a:solidFill>
            </a:endParaRPr>
          </a:p>
          <a:p>
            <a:r>
              <a:rPr lang="en-US" sz="2400" dirty="0">
                <a:solidFill>
                  <a:schemeClr val="tx1"/>
                </a:solidFill>
              </a:rPr>
              <a:t>Allen Otto</a:t>
            </a:r>
          </a:p>
          <a:p>
            <a:r>
              <a:rPr lang="en-US" sz="2400" dirty="0">
                <a:solidFill>
                  <a:schemeClr val="tx1"/>
                </a:solidFill>
              </a:rPr>
              <a:t>713-274-0035</a:t>
            </a:r>
          </a:p>
          <a:p>
            <a:r>
              <a:rPr lang="en-US" sz="1900" dirty="0">
                <a:solidFill>
                  <a:schemeClr val="tx1"/>
                </a:solidFill>
              </a:rPr>
              <a:t>Otto_Allen@DAO.HCTX.NET</a:t>
            </a:r>
          </a:p>
          <a:p>
            <a:endParaRPr lang="en-US" sz="2400" dirty="0"/>
          </a:p>
        </p:txBody>
      </p:sp>
      <p:sp>
        <p:nvSpPr>
          <p:cNvPr id="2" name="Title 1"/>
          <p:cNvSpPr>
            <a:spLocks noGrp="1"/>
          </p:cNvSpPr>
          <p:nvPr>
            <p:ph type="ctrTitle"/>
          </p:nvPr>
        </p:nvSpPr>
        <p:spPr/>
        <p:txBody>
          <a:bodyPr/>
          <a:lstStyle/>
          <a:p>
            <a:r>
              <a:rPr lang="en-US" sz="5400" dirty="0"/>
              <a:t>Questions</a:t>
            </a:r>
            <a:r>
              <a:rPr lang="en-US" dirty="0"/>
              <a:t>?</a:t>
            </a:r>
          </a:p>
        </p:txBody>
      </p:sp>
    </p:spTree>
    <p:extLst>
      <p:ext uri="{BB962C8B-B14F-4D97-AF65-F5344CB8AC3E}">
        <p14:creationId xmlns:p14="http://schemas.microsoft.com/office/powerpoint/2010/main" val="3728170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58CA-ACA8-BB7D-A2E0-AF6227EEA4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FBA80D-C83D-EDA7-B307-344F676060AB}"/>
              </a:ext>
            </a:extLst>
          </p:cNvPr>
          <p:cNvSpPr>
            <a:spLocks noGrp="1"/>
          </p:cNvSpPr>
          <p:nvPr>
            <p:ph sz="quarter" idx="1"/>
          </p:nvPr>
        </p:nvSpPr>
        <p:spPr/>
        <p:txBody>
          <a:bodyPr/>
          <a:lstStyle/>
          <a:p>
            <a:endParaRPr lang="en-US"/>
          </a:p>
        </p:txBody>
      </p:sp>
      <p:pic>
        <p:nvPicPr>
          <p:cNvPr id="2050" name="Picture 2">
            <a:extLst>
              <a:ext uri="{FF2B5EF4-FFF2-40B4-BE49-F238E27FC236}">
                <a16:creationId xmlns:a16="http://schemas.microsoft.com/office/drawing/2014/main" id="{290428D1-0D70-9A20-20D2-A10ECB993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288" y="1157288"/>
            <a:ext cx="4543425"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7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17073" y="2735179"/>
            <a:ext cx="8640232" cy="1673225"/>
          </a:xfrm>
        </p:spPr>
        <p:txBody>
          <a:bodyPr>
            <a:noAutofit/>
          </a:bodyPr>
          <a:lstStyle/>
          <a:p>
            <a:endParaRPr lang="en-US" sz="2400" i="1" dirty="0"/>
          </a:p>
          <a:p>
            <a:r>
              <a:rPr lang="en-US" sz="2400" i="1" dirty="0"/>
              <a:t>Juvenile Marijuana Diversion</a:t>
            </a:r>
          </a:p>
          <a:p>
            <a:r>
              <a:rPr lang="en-US" sz="2400" i="1" dirty="0"/>
              <a:t>BASE Program</a:t>
            </a:r>
          </a:p>
        </p:txBody>
      </p:sp>
      <p:sp>
        <p:nvSpPr>
          <p:cNvPr id="3" name="Title 2"/>
          <p:cNvSpPr>
            <a:spLocks noGrp="1"/>
          </p:cNvSpPr>
          <p:nvPr>
            <p:ph type="title"/>
          </p:nvPr>
        </p:nvSpPr>
        <p:spPr/>
        <p:txBody>
          <a:bodyPr/>
          <a:lstStyle/>
          <a:p>
            <a:r>
              <a:rPr lang="en-US" dirty="0"/>
              <a:t>Pre-Arrest Programs</a:t>
            </a:r>
          </a:p>
        </p:txBody>
      </p:sp>
    </p:spTree>
    <p:extLst>
      <p:ext uri="{BB962C8B-B14F-4D97-AF65-F5344CB8AC3E}">
        <p14:creationId xmlns:p14="http://schemas.microsoft.com/office/powerpoint/2010/main" val="213227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752600" y="5184776"/>
            <a:ext cx="8839200" cy="1673225"/>
          </a:xfrm>
        </p:spPr>
        <p:txBody>
          <a:bodyPr>
            <a:normAutofit/>
          </a:bodyPr>
          <a:lstStyle/>
          <a:p>
            <a:r>
              <a:rPr lang="en-US" sz="2000" i="1" dirty="0"/>
              <a:t>Section 52.03 of the Family Court</a:t>
            </a:r>
          </a:p>
          <a:p>
            <a:r>
              <a:rPr lang="en-US" sz="2000" b="0" dirty="0"/>
              <a:t>Disposition without Referral to court</a:t>
            </a:r>
          </a:p>
          <a:p>
            <a:endParaRPr lang="en-US" sz="2000" dirty="0"/>
          </a:p>
        </p:txBody>
      </p:sp>
      <p:sp>
        <p:nvSpPr>
          <p:cNvPr id="4" name="Title 3"/>
          <p:cNvSpPr>
            <a:spLocks noGrp="1"/>
          </p:cNvSpPr>
          <p:nvPr>
            <p:ph type="title"/>
          </p:nvPr>
        </p:nvSpPr>
        <p:spPr/>
        <p:txBody>
          <a:bodyPr/>
          <a:lstStyle/>
          <a:p>
            <a:r>
              <a:rPr lang="en-US" dirty="0"/>
              <a:t>Juvenile Marijuana Diversion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783461"/>
            <a:ext cx="3124200" cy="2401314"/>
          </a:xfrm>
          <a:prstGeom prst="rect">
            <a:avLst/>
          </a:prstGeom>
        </p:spPr>
      </p:pic>
    </p:spTree>
    <p:extLst>
      <p:ext uri="{BB962C8B-B14F-4D97-AF65-F5344CB8AC3E}">
        <p14:creationId xmlns:p14="http://schemas.microsoft.com/office/powerpoint/2010/main" val="409630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solidFill>
                  <a:schemeClr val="accent1"/>
                </a:solidFill>
              </a:rPr>
              <a:t>Juvenile Marijuana Diversion Partners</a:t>
            </a:r>
          </a:p>
        </p:txBody>
      </p:sp>
      <p:pic>
        <p:nvPicPr>
          <p:cNvPr id="7" name="Content Placeholder 12"/>
          <p:cNvPicPr>
            <a:picLocks noGrp="1" noChangeAspect="1"/>
          </p:cNvPicPr>
          <p:nvPr>
            <p:ph sz="quarter" idx="1"/>
          </p:nvPr>
        </p:nvPicPr>
        <p:blipFill>
          <a:blip r:embed="rId2"/>
          <a:stretch>
            <a:fillRect/>
          </a:stretch>
        </p:blipFill>
        <p:spPr>
          <a:xfrm>
            <a:off x="6477001" y="1661161"/>
            <a:ext cx="2441575" cy="2441575"/>
          </a:xfrm>
          <a:prstGeom prst="rect">
            <a:avLst/>
          </a:prstGeom>
        </p:spPr>
      </p:pic>
      <p:pic>
        <p:nvPicPr>
          <p:cNvPr id="8" name="Picture 2" descr="Image result for Harris County Juvenile Prob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686" y="1661161"/>
            <a:ext cx="2441574" cy="2441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4267200"/>
            <a:ext cx="4953000" cy="1981200"/>
          </a:xfrm>
          <a:prstGeom prst="rect">
            <a:avLst/>
          </a:prstGeom>
        </p:spPr>
      </p:pic>
    </p:spTree>
    <p:extLst>
      <p:ext uri="{BB962C8B-B14F-4D97-AF65-F5344CB8AC3E}">
        <p14:creationId xmlns:p14="http://schemas.microsoft.com/office/powerpoint/2010/main" val="353418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a:t>Authorized                           by Family Code</a:t>
            </a:r>
          </a:p>
        </p:txBody>
      </p:sp>
      <p:sp>
        <p:nvSpPr>
          <p:cNvPr id="3" name="Text Placeholder 2"/>
          <p:cNvSpPr>
            <a:spLocks noGrp="1"/>
          </p:cNvSpPr>
          <p:nvPr>
            <p:ph type="body" sz="half" idx="3"/>
          </p:nvPr>
        </p:nvSpPr>
        <p:spPr/>
        <p:txBody>
          <a:bodyPr/>
          <a:lstStyle/>
          <a:p>
            <a:pPr algn="ctr"/>
            <a:r>
              <a:rPr lang="en-US" dirty="0"/>
              <a:t>Approved by            Juvenile Board</a:t>
            </a:r>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621179" y="2471738"/>
            <a:ext cx="2950479" cy="3817937"/>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943601" y="2263140"/>
            <a:ext cx="4519719" cy="4290060"/>
          </a:xfrm>
        </p:spPr>
      </p:pic>
      <p:sp>
        <p:nvSpPr>
          <p:cNvPr id="6" name="Title 5"/>
          <p:cNvSpPr>
            <a:spLocks noGrp="1"/>
          </p:cNvSpPr>
          <p:nvPr>
            <p:ph type="title"/>
          </p:nvPr>
        </p:nvSpPr>
        <p:spPr/>
        <p:txBody>
          <a:bodyPr>
            <a:normAutofit/>
          </a:bodyPr>
          <a:lstStyle/>
          <a:p>
            <a:r>
              <a:rPr lang="en-US" sz="4000" b="1" dirty="0">
                <a:solidFill>
                  <a:schemeClr val="accent1"/>
                </a:solidFill>
              </a:rPr>
              <a:t>Allowed by Law</a:t>
            </a:r>
          </a:p>
        </p:txBody>
      </p:sp>
    </p:spTree>
    <p:extLst>
      <p:ext uri="{BB962C8B-B14F-4D97-AF65-F5344CB8AC3E}">
        <p14:creationId xmlns:p14="http://schemas.microsoft.com/office/powerpoint/2010/main" val="226024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1"/>
                </a:solidFill>
              </a:rPr>
              <a:t>Disposition</a:t>
            </a:r>
            <a:r>
              <a:rPr lang="en-US" sz="3600" b="1" dirty="0">
                <a:solidFill>
                  <a:schemeClr val="accent1"/>
                </a:solidFill>
              </a:rPr>
              <a:t> w/o Referral to Court </a:t>
            </a:r>
            <a:r>
              <a:rPr lang="en-US" sz="3600" b="1" i="1" dirty="0">
                <a:solidFill>
                  <a:schemeClr val="accent1"/>
                </a:solidFill>
                <a:latin typeface="Cambria" panose="02040503050406030204" pitchFamily="18" charset="0"/>
                <a:ea typeface="Cambria" panose="02040503050406030204" pitchFamily="18" charset="0"/>
              </a:rPr>
              <a:t>(FC 52.03)</a:t>
            </a:r>
            <a:endParaRPr lang="en-US" sz="3600" b="1" i="1" dirty="0">
              <a:solidFill>
                <a:schemeClr val="accent1"/>
              </a:solidFill>
            </a:endParaRPr>
          </a:p>
        </p:txBody>
      </p:sp>
      <p:sp>
        <p:nvSpPr>
          <p:cNvPr id="3" name="Content Placeholder 2"/>
          <p:cNvSpPr>
            <a:spLocks noGrp="1"/>
          </p:cNvSpPr>
          <p:nvPr>
            <p:ph sz="quarter" idx="1"/>
          </p:nvPr>
        </p:nvSpPr>
        <p:spPr/>
        <p:txBody>
          <a:bodyPr/>
          <a:lstStyle/>
          <a:p>
            <a:r>
              <a:rPr lang="en-US" dirty="0">
                <a:latin typeface="Cambria" panose="02040503050406030204" pitchFamily="18" charset="0"/>
                <a:ea typeface="Cambria" panose="02040503050406030204" pitchFamily="18" charset="0"/>
              </a:rPr>
              <a:t>Law Enforcement Officer may dispose of the case without referral to juvenile court or charging </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Has to be adopted by the Juvenile Board</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Cannot keep the child in law enforcement custody</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May include a referral to another agency and a brief conversation with the child and their guardian  </a:t>
            </a:r>
          </a:p>
        </p:txBody>
      </p:sp>
    </p:spTree>
    <p:extLst>
      <p:ext uri="{BB962C8B-B14F-4D97-AF65-F5344CB8AC3E}">
        <p14:creationId xmlns:p14="http://schemas.microsoft.com/office/powerpoint/2010/main" val="10933671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E54B3175CA844ABF721C024588C453" ma:contentTypeVersion="18" ma:contentTypeDescription="Create a new document." ma:contentTypeScope="" ma:versionID="b1b8bb185f847e6f683983501dc1fb25">
  <xsd:schema xmlns:xsd="http://www.w3.org/2001/XMLSchema" xmlns:xs="http://www.w3.org/2001/XMLSchema" xmlns:p="http://schemas.microsoft.com/office/2006/metadata/properties" xmlns:ns2="5f96ae5e-c223-48bb-a15f-d7e99a53fcc0" xmlns:ns3="e513a992-0a93-49a6-ae23-3ee74dad7b23" targetNamespace="http://schemas.microsoft.com/office/2006/metadata/properties" ma:root="true" ma:fieldsID="ce19413b83017f4fc4bd63a279e5d99d" ns2:_="" ns3:_="">
    <xsd:import namespace="5f96ae5e-c223-48bb-a15f-d7e99a53fcc0"/>
    <xsd:import namespace="e513a992-0a93-49a6-ae23-3ee74dad7b2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96ae5e-c223-48bb-a15f-d7e99a53f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e40eaf5-7f56-4456-8500-873a1fd17d8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13a992-0a93-49a6-ae23-3ee74dad7b2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0bfba5-c156-46af-a430-1bd8b73a9b8a}" ma:internalName="TaxCatchAll" ma:showField="CatchAllData" ma:web="e513a992-0a93-49a6-ae23-3ee74dad7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0A582B-6A41-4557-9288-BB82CE61A3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96ae5e-c223-48bb-a15f-d7e99a53fcc0"/>
    <ds:schemaRef ds:uri="e513a992-0a93-49a6-ae23-3ee74dad7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58C22D-9903-410C-8393-723D220B1E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5756</TotalTime>
  <Words>1140</Words>
  <Application>Microsoft Office PowerPoint</Application>
  <PresentationFormat>Widescreen</PresentationFormat>
  <Paragraphs>415</Paragraphs>
  <Slides>47</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4" baseType="lpstr">
      <vt:lpstr>Calibri</vt:lpstr>
      <vt:lpstr>Cambria</vt:lpstr>
      <vt:lpstr>Georgia</vt:lpstr>
      <vt:lpstr>Wingdings</vt:lpstr>
      <vt:lpstr>Wingdings 2</vt:lpstr>
      <vt:lpstr>Civic</vt:lpstr>
      <vt:lpstr>Acrobat Document</vt:lpstr>
      <vt:lpstr>Transforming Juvenile– Diversionary Programs</vt:lpstr>
      <vt:lpstr>Paradigm Shift - 2018</vt:lpstr>
      <vt:lpstr>Diversion Programs </vt:lpstr>
      <vt:lpstr>Expansion of Diversionary  Programs</vt:lpstr>
      <vt:lpstr>Pre-Arrest Programs</vt:lpstr>
      <vt:lpstr>Juvenile Marijuana Diversion</vt:lpstr>
      <vt:lpstr>Juvenile Marijuana Diversion Partners</vt:lpstr>
      <vt:lpstr>Allowed by Law</vt:lpstr>
      <vt:lpstr>Disposition w/o Referral to Court (FC 52.03)</vt:lpstr>
      <vt:lpstr>No Processing</vt:lpstr>
      <vt:lpstr>No Juvenile Detention</vt:lpstr>
      <vt:lpstr>Juvenile Probation will contact Guardians</vt:lpstr>
      <vt:lpstr>Final Steps</vt:lpstr>
      <vt:lpstr>B.A.S.E. Program</vt:lpstr>
      <vt:lpstr>B.A.S.E. Partnership</vt:lpstr>
      <vt:lpstr>B.A.S.E. Program</vt:lpstr>
      <vt:lpstr>PowerPoint Presentation</vt:lpstr>
      <vt:lpstr>Sexual Abuse Panel</vt:lpstr>
      <vt:lpstr>Post-Arrest Programs</vt:lpstr>
      <vt:lpstr>Second Chance Program</vt:lpstr>
      <vt:lpstr>First Offender Program (FC 52.031)</vt:lpstr>
      <vt:lpstr>Second Chance Program</vt:lpstr>
      <vt:lpstr>Diversion 180 </vt:lpstr>
      <vt:lpstr>Diversion 180 Eligibility</vt:lpstr>
      <vt:lpstr>F.I.R.S.T. Program</vt:lpstr>
      <vt:lpstr>F.I.R.S.T. Partners</vt:lpstr>
      <vt:lpstr>F.I.R.S.T. Program</vt:lpstr>
      <vt:lpstr>PowerPoint Presentation</vt:lpstr>
      <vt:lpstr>Pre-Arrest Diversions</vt:lpstr>
      <vt:lpstr>Juvenile Marijuana Diversion Program 2019 - 2023</vt:lpstr>
      <vt:lpstr>Juvenile Marijuana Diversion Program 2019 - 2023</vt:lpstr>
      <vt:lpstr>B.A.S.E. 2018 - 2023</vt:lpstr>
      <vt:lpstr>B.A.S.E. 2018 - 2023</vt:lpstr>
      <vt:lpstr>PowerPoint Presentation</vt:lpstr>
      <vt:lpstr>Second Chance 2020 - 2023</vt:lpstr>
      <vt:lpstr>Second Chance 2020 - 2023</vt:lpstr>
      <vt:lpstr>Diversion 180 2020 - 2023</vt:lpstr>
      <vt:lpstr>Diversion 180 2020 - 2023</vt:lpstr>
      <vt:lpstr>F.I.R.S.T. 2020 - 2023</vt:lpstr>
      <vt:lpstr>F.I.R.S.T. 2020 - 2023</vt:lpstr>
      <vt:lpstr>PowerPoint Presentation</vt:lpstr>
      <vt:lpstr>PowerPoint Presentation</vt:lpstr>
      <vt:lpstr>Total New Referrals– Calendar Year</vt:lpstr>
      <vt:lpstr>(Non VOP) Juvenile Cases Filed 2017-2023</vt:lpstr>
      <vt:lpstr>Total Petitions (Including VOP)-Docket Size</vt:lpstr>
      <vt:lpstr>Questions?</vt:lpstr>
      <vt:lpstr>PowerPoint Presentation</vt:lpstr>
    </vt:vector>
  </TitlesOfParts>
  <Company>HCDA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Katie Jerstad</cp:lastModifiedBy>
  <cp:revision>54</cp:revision>
  <cp:lastPrinted>2024-02-20T21:07:49Z</cp:lastPrinted>
  <dcterms:created xsi:type="dcterms:W3CDTF">2023-06-05T15:09:32Z</dcterms:created>
  <dcterms:modified xsi:type="dcterms:W3CDTF">2024-06-02T05:31:10Z</dcterms:modified>
</cp:coreProperties>
</file>